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5"/>
  </p:notesMasterIdLst>
  <p:sldIdLst>
    <p:sldId id="256" r:id="rId2"/>
    <p:sldId id="257" r:id="rId3"/>
    <p:sldId id="363" r:id="rId4"/>
    <p:sldId id="261" r:id="rId5"/>
    <p:sldId id="263" r:id="rId6"/>
    <p:sldId id="268" r:id="rId7"/>
    <p:sldId id="272" r:id="rId8"/>
    <p:sldId id="275" r:id="rId9"/>
    <p:sldId id="279" r:id="rId10"/>
    <p:sldId id="282" r:id="rId11"/>
    <p:sldId id="358" r:id="rId12"/>
    <p:sldId id="285" r:id="rId13"/>
    <p:sldId id="287" r:id="rId14"/>
    <p:sldId id="283" r:id="rId15"/>
    <p:sldId id="288" r:id="rId16"/>
    <p:sldId id="289" r:id="rId17"/>
    <p:sldId id="328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29" r:id="rId30"/>
    <p:sldId id="341" r:id="rId31"/>
    <p:sldId id="302" r:id="rId32"/>
    <p:sldId id="330" r:id="rId33"/>
    <p:sldId id="331" r:id="rId34"/>
    <p:sldId id="332" r:id="rId35"/>
    <p:sldId id="333" r:id="rId36"/>
    <p:sldId id="334" r:id="rId37"/>
    <p:sldId id="335" r:id="rId38"/>
    <p:sldId id="336" r:id="rId39"/>
    <p:sldId id="337" r:id="rId40"/>
    <p:sldId id="338" r:id="rId41"/>
    <p:sldId id="339" r:id="rId42"/>
    <p:sldId id="304" r:id="rId43"/>
    <p:sldId id="340" r:id="rId44"/>
    <p:sldId id="306" r:id="rId45"/>
    <p:sldId id="307" r:id="rId46"/>
    <p:sldId id="342" r:id="rId47"/>
    <p:sldId id="343" r:id="rId48"/>
    <p:sldId id="344" r:id="rId49"/>
    <p:sldId id="345" r:id="rId50"/>
    <p:sldId id="346" r:id="rId51"/>
    <p:sldId id="308" r:id="rId52"/>
    <p:sldId id="309" r:id="rId53"/>
    <p:sldId id="314" r:id="rId54"/>
    <p:sldId id="315" r:id="rId55"/>
    <p:sldId id="316" r:id="rId56"/>
    <p:sldId id="317" r:id="rId57"/>
    <p:sldId id="318" r:id="rId58"/>
    <p:sldId id="319" r:id="rId59"/>
    <p:sldId id="348" r:id="rId60"/>
    <p:sldId id="347" r:id="rId61"/>
    <p:sldId id="349" r:id="rId62"/>
    <p:sldId id="350" r:id="rId63"/>
    <p:sldId id="351" r:id="rId64"/>
    <p:sldId id="352" r:id="rId65"/>
    <p:sldId id="320" r:id="rId66"/>
    <p:sldId id="322" r:id="rId67"/>
    <p:sldId id="324" r:id="rId68"/>
    <p:sldId id="325" r:id="rId69"/>
    <p:sldId id="310" r:id="rId70"/>
    <p:sldId id="362" r:id="rId71"/>
    <p:sldId id="359" r:id="rId72"/>
    <p:sldId id="360" r:id="rId73"/>
    <p:sldId id="361" r:id="rId7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uger" initials="B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91" autoAdjust="0"/>
  </p:normalViewPr>
  <p:slideViewPr>
    <p:cSldViewPr snapToGrid="0">
      <p:cViewPr>
        <p:scale>
          <a:sx n="48" d="100"/>
          <a:sy n="48" d="100"/>
        </p:scale>
        <p:origin x="-108" y="-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7C5FD4-1D9E-44FB-AFE9-C17496D7F957}" type="datetimeFigureOut">
              <a:rPr lang="da-DK" smtClean="0"/>
              <a:t>12-03-2020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BCD7F8-F343-4923-A0CA-28E9C52BB3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6089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CD7F8-F343-4923-A0CA-28E9C52BB37D}" type="slidenum">
              <a:rPr lang="da-DK" smtClean="0"/>
              <a:t>49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72395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79325-049A-486D-8721-654869E3323E}" type="datetimeFigureOut">
              <a:rPr lang="da-DK" smtClean="0"/>
              <a:t>12-03-2020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3BAC8A5-FABE-4FE7-AB38-E0E90630167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0424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79325-049A-486D-8721-654869E3323E}" type="datetimeFigureOut">
              <a:rPr lang="da-DK" smtClean="0"/>
              <a:t>12-03-2020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3BAC8A5-FABE-4FE7-AB38-E0E90630167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13077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79325-049A-486D-8721-654869E3323E}" type="datetimeFigureOut">
              <a:rPr lang="da-DK" smtClean="0"/>
              <a:t>12-03-2020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3BAC8A5-FABE-4FE7-AB38-E0E906301679}" type="slidenum">
              <a:rPr lang="da-DK" smtClean="0"/>
              <a:t>‹nr.›</a:t>
            </a:fld>
            <a:endParaRPr lang="da-DK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36988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79325-049A-486D-8721-654869E3323E}" type="datetimeFigureOut">
              <a:rPr lang="da-DK" smtClean="0"/>
              <a:t>12-03-2020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3BAC8A5-FABE-4FE7-AB38-E0E90630167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767753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 med citat og nav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79325-049A-486D-8721-654869E3323E}" type="datetimeFigureOut">
              <a:rPr lang="da-DK" smtClean="0"/>
              <a:t>12-03-2020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3BAC8A5-FABE-4FE7-AB38-E0E906301679}" type="slidenum">
              <a:rPr lang="da-DK" smtClean="0"/>
              <a:t>‹nr.›</a:t>
            </a:fld>
            <a:endParaRPr lang="da-DK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2774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dt eller fa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79325-049A-486D-8721-654869E3323E}" type="datetimeFigureOut">
              <a:rPr lang="da-DK" smtClean="0"/>
              <a:t>12-03-2020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3BAC8A5-FABE-4FE7-AB38-E0E90630167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14559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79325-049A-486D-8721-654869E3323E}" type="datetimeFigureOut">
              <a:rPr lang="da-DK" smtClean="0"/>
              <a:t>12-03-2020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C8A5-FABE-4FE7-AB38-E0E90630167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96351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79325-049A-486D-8721-654869E3323E}" type="datetimeFigureOut">
              <a:rPr lang="da-DK" smtClean="0"/>
              <a:t>12-03-2020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C8A5-FABE-4FE7-AB38-E0E90630167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8458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79325-049A-486D-8721-654869E3323E}" type="datetimeFigureOut">
              <a:rPr lang="da-DK" smtClean="0"/>
              <a:t>12-03-2020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C8A5-FABE-4FE7-AB38-E0E90630167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37506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79325-049A-486D-8721-654869E3323E}" type="datetimeFigureOut">
              <a:rPr lang="da-DK" smtClean="0"/>
              <a:t>12-03-2020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3BAC8A5-FABE-4FE7-AB38-E0E90630167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4330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79325-049A-486D-8721-654869E3323E}" type="datetimeFigureOut">
              <a:rPr lang="da-DK" smtClean="0"/>
              <a:t>12-03-2020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3BAC8A5-FABE-4FE7-AB38-E0E90630167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01580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79325-049A-486D-8721-654869E3323E}" type="datetimeFigureOut">
              <a:rPr lang="da-DK" smtClean="0"/>
              <a:t>12-03-2020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3BAC8A5-FABE-4FE7-AB38-E0E90630167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14246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79325-049A-486D-8721-654869E3323E}" type="datetimeFigureOut">
              <a:rPr lang="da-DK" smtClean="0"/>
              <a:t>12-03-2020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C8A5-FABE-4FE7-AB38-E0E90630167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5822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79325-049A-486D-8721-654869E3323E}" type="datetimeFigureOut">
              <a:rPr lang="da-DK" smtClean="0"/>
              <a:t>12-03-2020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C8A5-FABE-4FE7-AB38-E0E90630167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75452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79325-049A-486D-8721-654869E3323E}" type="datetimeFigureOut">
              <a:rPr lang="da-DK" smtClean="0"/>
              <a:t>12-03-2020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C8A5-FABE-4FE7-AB38-E0E90630167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80714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79325-049A-486D-8721-654869E3323E}" type="datetimeFigureOut">
              <a:rPr lang="da-DK" smtClean="0"/>
              <a:t>12-03-2020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3BAC8A5-FABE-4FE7-AB38-E0E90630167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55256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0">
              <a:schemeClr val="accent2">
                <a:lumMod val="31000"/>
                <a:lumOff val="69000"/>
              </a:schemeClr>
            </a:gs>
            <a:gs pos="100000">
              <a:schemeClr val="accent2">
                <a:lumMod val="45000"/>
                <a:lumOff val="55000"/>
              </a:schemeClr>
            </a:gs>
            <a:gs pos="60000">
              <a:schemeClr val="accent2">
                <a:alpha val="73000"/>
                <a:lumMod val="5000"/>
                <a:lumOff val="95000"/>
              </a:schemeClr>
            </a:gs>
          </a:gsLst>
          <a:lin ang="1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79325-049A-486D-8721-654869E3323E}" type="datetimeFigureOut">
              <a:rPr lang="da-DK" smtClean="0"/>
              <a:t>12-03-2020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3BAC8A5-FABE-4FE7-AB38-E0E90630167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30430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8">
            <a:extLst>
              <a:ext uri="{FF2B5EF4-FFF2-40B4-BE49-F238E27FC236}">
                <a16:creationId xmlns:a16="http://schemas.microsoft.com/office/drawing/2014/main" xmlns="" id="{0F29FC89-07B8-4432-9971-2E861B2E9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618" y="457200"/>
            <a:ext cx="6622472" cy="1600200"/>
          </a:xfrm>
        </p:spPr>
        <p:txBody>
          <a:bodyPr>
            <a:noAutofit/>
          </a:bodyPr>
          <a:lstStyle/>
          <a:p>
            <a:r>
              <a:rPr lang="da-DK" sz="8800" b="1" dirty="0">
                <a:latin typeface="Cambria" panose="02040503050406030204" pitchFamily="18" charset="0"/>
                <a:ea typeface="Cambria" panose="02040503050406030204" pitchFamily="18" charset="0"/>
              </a:rPr>
              <a:t>Lægdsruller</a:t>
            </a:r>
          </a:p>
        </p:txBody>
      </p:sp>
      <p:pic>
        <p:nvPicPr>
          <p:cNvPr id="23" name="Pladsholder til indhold 22">
            <a:extLst>
              <a:ext uri="{FF2B5EF4-FFF2-40B4-BE49-F238E27FC236}">
                <a16:creationId xmlns:a16="http://schemas.microsoft.com/office/drawing/2014/main" xmlns="" id="{940825E4-5264-4927-ABD2-B057B87084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527" y="352505"/>
            <a:ext cx="1680037" cy="6419398"/>
          </a:xfrm>
        </p:spPr>
      </p:pic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xmlns="" id="{C457BB5A-037D-4802-A306-A75DAC17C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76945" y="2057400"/>
            <a:ext cx="5832764" cy="3811588"/>
          </a:xfrm>
        </p:spPr>
        <p:txBody>
          <a:bodyPr>
            <a:normAutofit/>
          </a:bodyPr>
          <a:lstStyle/>
          <a:p>
            <a:endParaRPr lang="da-DK" dirty="0"/>
          </a:p>
          <a:p>
            <a:endParaRPr lang="da-DK" dirty="0"/>
          </a:p>
          <a:p>
            <a:r>
              <a:rPr lang="da-DK" sz="6000" b="1" dirty="0">
                <a:latin typeface="Cambria" panose="02040503050406030204" pitchFamily="18" charset="0"/>
                <a:ea typeface="Cambria" panose="02040503050406030204" pitchFamily="18" charset="0"/>
              </a:rPr>
              <a:t>(1700 – 1788)</a:t>
            </a:r>
          </a:p>
          <a:p>
            <a:r>
              <a:rPr lang="da-DK" sz="6000" b="1" dirty="0">
                <a:latin typeface="Cambria" panose="02040503050406030204" pitchFamily="18" charset="0"/>
                <a:ea typeface="Cambria" panose="02040503050406030204" pitchFamily="18" charset="0"/>
              </a:rPr>
              <a:t>1788 – o. 1870</a:t>
            </a:r>
          </a:p>
          <a:p>
            <a:r>
              <a:rPr lang="da-DK" sz="6000" b="1" dirty="0">
                <a:latin typeface="Cambria" panose="02040503050406030204" pitchFamily="18" charset="0"/>
                <a:ea typeface="Cambria" panose="02040503050406030204" pitchFamily="18" charset="0"/>
              </a:rPr>
              <a:t>(o. 1870 -   … )</a:t>
            </a:r>
          </a:p>
        </p:txBody>
      </p:sp>
    </p:spTree>
    <p:extLst>
      <p:ext uri="{BB962C8B-B14F-4D97-AF65-F5344CB8AC3E}">
        <p14:creationId xmlns:p14="http://schemas.microsoft.com/office/powerpoint/2010/main" val="4015330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35424"/>
            <a:ext cx="8915400" cy="1684321"/>
          </a:xfrm>
        </p:spPr>
        <p:txBody>
          <a:bodyPr>
            <a:normAutofit/>
          </a:bodyPr>
          <a:lstStyle/>
          <a:p>
            <a:pPr defTabSz="477838"/>
            <a:r>
              <a:rPr lang="da-DK" sz="6000" b="1" dirty="0">
                <a:latin typeface="Cambria" panose="02040503050406030204" pitchFamily="18" charset="0"/>
                <a:ea typeface="Cambria" panose="02040503050406030204" pitchFamily="18" charset="0"/>
              </a:rPr>
              <a:t>Lægdsrullen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812" y="1399309"/>
            <a:ext cx="8915400" cy="5023267"/>
          </a:xfrm>
        </p:spPr>
        <p:txBody>
          <a:bodyPr>
            <a:normAutofit/>
          </a:bodyPr>
          <a:lstStyle/>
          <a:p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	Ind- og udskrivningsalder</a:t>
            </a:r>
          </a:p>
          <a:p>
            <a:pPr lvl="1">
              <a:tabLst>
                <a:tab pos="4572000" algn="l"/>
                <a:tab pos="6899275" algn="l"/>
              </a:tabLst>
            </a:pPr>
            <a:r>
              <a:rPr lang="da-DK" sz="3800" b="1" dirty="0">
                <a:latin typeface="Cambria" panose="02040503050406030204" pitchFamily="18" charset="0"/>
                <a:ea typeface="Cambria" panose="02040503050406030204" pitchFamily="18" charset="0"/>
              </a:rPr>
              <a:t>1788 – 1802 :	0 år	36 år</a:t>
            </a:r>
          </a:p>
          <a:p>
            <a:pPr lvl="1">
              <a:tabLst>
                <a:tab pos="4572000" algn="l"/>
                <a:tab pos="6899275" algn="l"/>
              </a:tabLst>
            </a:pPr>
            <a:r>
              <a:rPr lang="da-DK" sz="3800" b="1" dirty="0">
                <a:latin typeface="Cambria" panose="02040503050406030204" pitchFamily="18" charset="0"/>
                <a:ea typeface="Cambria" panose="02040503050406030204" pitchFamily="18" charset="0"/>
              </a:rPr>
              <a:t>1802 – 1808 :	0 år	50 år</a:t>
            </a:r>
          </a:p>
          <a:p>
            <a:pPr lvl="1">
              <a:tabLst>
                <a:tab pos="4572000" algn="l"/>
                <a:tab pos="6899275" algn="l"/>
              </a:tabLst>
            </a:pPr>
            <a:r>
              <a:rPr lang="da-DK" sz="3800" b="1" dirty="0">
                <a:latin typeface="Cambria" panose="02040503050406030204" pitchFamily="18" charset="0"/>
                <a:ea typeface="Cambria" panose="02040503050406030204" pitchFamily="18" charset="0"/>
              </a:rPr>
              <a:t>1808 – 1849 :	0 år	45 år</a:t>
            </a:r>
          </a:p>
          <a:p>
            <a:pPr lvl="1">
              <a:tabLst>
                <a:tab pos="4572000" algn="l"/>
                <a:tab pos="6899275" algn="l"/>
              </a:tabLst>
            </a:pPr>
            <a:r>
              <a:rPr lang="da-DK" sz="3800" b="1" dirty="0">
                <a:latin typeface="Cambria" panose="02040503050406030204" pitchFamily="18" charset="0"/>
                <a:ea typeface="Cambria" panose="02040503050406030204" pitchFamily="18" charset="0"/>
              </a:rPr>
              <a:t>1849 – 1869 :	15 år	38 år</a:t>
            </a:r>
          </a:p>
          <a:p>
            <a:pPr lvl="1">
              <a:tabLst>
                <a:tab pos="4572000" algn="l"/>
                <a:tab pos="6899275" algn="l"/>
              </a:tabLst>
            </a:pPr>
            <a:r>
              <a:rPr lang="da-DK" sz="3800" b="1" dirty="0">
                <a:latin typeface="Cambria" panose="02040503050406030204" pitchFamily="18" charset="0"/>
                <a:ea typeface="Cambria" panose="02040503050406030204" pitchFamily="18" charset="0"/>
              </a:rPr>
              <a:t>1869 – 1912 :	17 år	38 år</a:t>
            </a:r>
          </a:p>
          <a:p>
            <a:pPr lvl="1">
              <a:tabLst>
                <a:tab pos="4572000" algn="l"/>
                <a:tab pos="6899275" algn="l"/>
              </a:tabLst>
            </a:pPr>
            <a:r>
              <a:rPr lang="da-DK" sz="3800" b="1" dirty="0">
                <a:latin typeface="Cambria" panose="02040503050406030204" pitchFamily="18" charset="0"/>
                <a:ea typeface="Cambria" panose="02040503050406030204" pitchFamily="18" charset="0"/>
              </a:rPr>
              <a:t>1912 -             :	17 år	36 år</a:t>
            </a:r>
          </a:p>
          <a:p>
            <a:pPr marL="0" indent="0">
              <a:buNone/>
            </a:pPr>
            <a:endParaRPr lang="da-DK" sz="3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a-DK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152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228AECD-A8BE-4269-88F4-53EA09411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1"/>
            <a:ext cx="8911687" cy="661764"/>
          </a:xfrm>
        </p:spPr>
        <p:txBody>
          <a:bodyPr>
            <a:normAutofit fontScale="90000"/>
          </a:bodyPr>
          <a:lstStyle/>
          <a:p>
            <a:pPr algn="ctr"/>
            <a:r>
              <a:rPr lang="da-DK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Lægdsrulleår</a:t>
            </a:r>
            <a:endParaRPr lang="da-DK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xmlns="" id="{60D749F8-4405-4F42-870E-7C7581A4F2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825" y="627423"/>
            <a:ext cx="6497959" cy="6230576"/>
          </a:xfrm>
        </p:spPr>
      </p:pic>
    </p:spTree>
    <p:extLst>
      <p:ext uri="{BB962C8B-B14F-4D97-AF65-F5344CB8AC3E}">
        <p14:creationId xmlns:p14="http://schemas.microsoft.com/office/powerpoint/2010/main" val="1487584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35424"/>
            <a:ext cx="8915400" cy="1684321"/>
          </a:xfrm>
        </p:spPr>
        <p:txBody>
          <a:bodyPr>
            <a:normAutofit fontScale="90000"/>
          </a:bodyPr>
          <a:lstStyle/>
          <a:p>
            <a:pPr defTabSz="477838"/>
            <a:r>
              <a:rPr lang="da-DK" sz="6000" b="1" dirty="0">
                <a:latin typeface="Cambria" panose="02040503050406030204" pitchFamily="18" charset="0"/>
                <a:ea typeface="Cambria" panose="02040503050406030204" pitchFamily="18" charset="0"/>
              </a:rPr>
              <a:t>Finde og følge en person lægdsrullen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812" y="2549236"/>
            <a:ext cx="8915400" cy="3873340"/>
          </a:xfrm>
        </p:spPr>
        <p:txBody>
          <a:bodyPr>
            <a:normAutofit/>
          </a:bodyPr>
          <a:lstStyle/>
          <a:p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	 Niels Madsen</a:t>
            </a:r>
          </a:p>
          <a:p>
            <a:pPr lvl="1"/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Født 1796, Feldballe sogn, Randers</a:t>
            </a:r>
          </a:p>
          <a:p>
            <a:pPr marL="0" indent="0">
              <a:buNone/>
            </a:pPr>
            <a:endParaRPr lang="da-DK" sz="3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a-DK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928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35424"/>
            <a:ext cx="8915400" cy="1684321"/>
          </a:xfrm>
        </p:spPr>
        <p:txBody>
          <a:bodyPr>
            <a:normAutofit fontScale="90000"/>
          </a:bodyPr>
          <a:lstStyle/>
          <a:p>
            <a:pPr defTabSz="477838"/>
            <a:r>
              <a:rPr lang="da-DK" sz="6000" b="1" dirty="0">
                <a:latin typeface="Cambria" panose="02040503050406030204" pitchFamily="18" charset="0"/>
                <a:ea typeface="Cambria" panose="02040503050406030204" pitchFamily="18" charset="0"/>
              </a:rPr>
              <a:t>Finde og følge en person lægdsrullen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812" y="2549236"/>
            <a:ext cx="8915400" cy="3873340"/>
          </a:xfrm>
        </p:spPr>
        <p:txBody>
          <a:bodyPr>
            <a:normAutofit/>
          </a:bodyPr>
          <a:lstStyle/>
          <a:p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	 Niels Madsen</a:t>
            </a:r>
          </a:p>
          <a:p>
            <a:pPr lvl="1"/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Født 1796, Feldballe sogn, Randers</a:t>
            </a:r>
            <a:endParaRPr lang="da-DK" sz="3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da-DK" sz="3800" b="1" dirty="0">
                <a:latin typeface="Cambria" panose="02040503050406030204" pitchFamily="18" charset="0"/>
                <a:ea typeface="Cambria" panose="02040503050406030204" pitchFamily="18" charset="0"/>
              </a:rPr>
              <a:t> Amt og lægds nr. ?</a:t>
            </a:r>
          </a:p>
          <a:p>
            <a:endParaRPr lang="da-DK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657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35424"/>
            <a:ext cx="8915400" cy="1684321"/>
          </a:xfrm>
        </p:spPr>
        <p:txBody>
          <a:bodyPr>
            <a:normAutofit/>
          </a:bodyPr>
          <a:lstStyle/>
          <a:p>
            <a:pPr defTabSz="477838"/>
            <a:r>
              <a:rPr lang="da-DK" sz="6000" b="1" dirty="0">
                <a:latin typeface="Cambria" panose="02040503050406030204" pitchFamily="18" charset="0"/>
                <a:ea typeface="Cambria" panose="02040503050406030204" pitchFamily="18" charset="0"/>
              </a:rPr>
              <a:t>Lægdsrullen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812" y="1399309"/>
            <a:ext cx="8915400" cy="5023267"/>
          </a:xfrm>
        </p:spPr>
        <p:txBody>
          <a:bodyPr>
            <a:normAutofit/>
          </a:bodyPr>
          <a:lstStyle/>
          <a:p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 Nøgle til lægds nr.</a:t>
            </a:r>
          </a:p>
          <a:p>
            <a:pPr marL="0" indent="0">
              <a:buNone/>
            </a:pPr>
            <a:endParaRPr lang="da-DK" sz="3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da-DK" sz="3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a-DK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8CE1F35A-6E24-4662-A99C-474C70028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867" y="2382981"/>
            <a:ext cx="7477041" cy="427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23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35424"/>
            <a:ext cx="8915400" cy="1684321"/>
          </a:xfrm>
        </p:spPr>
        <p:txBody>
          <a:bodyPr>
            <a:normAutofit/>
          </a:bodyPr>
          <a:lstStyle/>
          <a:p>
            <a:pPr defTabSz="477838"/>
            <a:r>
              <a:rPr lang="da-DK" sz="6000" b="1" dirty="0">
                <a:latin typeface="Cambria" panose="02040503050406030204" pitchFamily="18" charset="0"/>
                <a:ea typeface="Cambria" panose="02040503050406030204" pitchFamily="18" charset="0"/>
              </a:rPr>
              <a:t>Nøgle til lægds nr.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812" y="1953491"/>
            <a:ext cx="8915400" cy="44690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da-DK" sz="3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da-DK" sz="3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a-DK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xmlns="" id="{03FE5840-E460-42EA-BCCD-0185C07261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026" y="1827159"/>
            <a:ext cx="9989574" cy="1601841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xmlns="" id="{CEDF3BDD-7E03-41AD-9AFC-C1EC97ED2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48" y="3555332"/>
            <a:ext cx="11564856" cy="112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33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35424"/>
            <a:ext cx="8915400" cy="1684321"/>
          </a:xfrm>
        </p:spPr>
        <p:txBody>
          <a:bodyPr>
            <a:normAutofit fontScale="90000"/>
          </a:bodyPr>
          <a:lstStyle/>
          <a:p>
            <a:pPr defTabSz="477838"/>
            <a:r>
              <a:rPr lang="da-DK" sz="6000" b="1" dirty="0">
                <a:latin typeface="Cambria" panose="02040503050406030204" pitchFamily="18" charset="0"/>
                <a:ea typeface="Cambria" panose="02040503050406030204" pitchFamily="18" charset="0"/>
              </a:rPr>
              <a:t>Finde og følge en person i lægdsrullen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812" y="2549236"/>
            <a:ext cx="8915400" cy="3873340"/>
          </a:xfrm>
        </p:spPr>
        <p:txBody>
          <a:bodyPr>
            <a:normAutofit/>
          </a:bodyPr>
          <a:lstStyle/>
          <a:p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	 Niels Madsen</a:t>
            </a:r>
          </a:p>
          <a:p>
            <a:pPr lvl="1"/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Født 1796, Feldballe sogn, Randers</a:t>
            </a:r>
            <a:endParaRPr lang="da-DK" sz="3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da-DK" sz="3800" b="1" dirty="0">
                <a:latin typeface="Cambria" panose="02040503050406030204" pitchFamily="18" charset="0"/>
                <a:ea typeface="Cambria" panose="02040503050406030204" pitchFamily="18" charset="0"/>
              </a:rPr>
              <a:t> Randers amt og lægds nr. 31</a:t>
            </a:r>
          </a:p>
          <a:p>
            <a:endParaRPr lang="da-DK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035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35424"/>
            <a:ext cx="8915400" cy="1684321"/>
          </a:xfrm>
        </p:spPr>
        <p:txBody>
          <a:bodyPr>
            <a:normAutofit fontScale="90000"/>
          </a:bodyPr>
          <a:lstStyle/>
          <a:p>
            <a:pPr defTabSz="477838"/>
            <a:r>
              <a:rPr lang="da-DK" sz="6000" b="1" dirty="0">
                <a:latin typeface="Cambria" panose="02040503050406030204" pitchFamily="18" charset="0"/>
                <a:ea typeface="Cambria" panose="02040503050406030204" pitchFamily="18" charset="0"/>
              </a:rPr>
              <a:t>Finde og følge en person lægdsrullen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812" y="2549236"/>
            <a:ext cx="8915400" cy="3873340"/>
          </a:xfrm>
        </p:spPr>
        <p:txBody>
          <a:bodyPr>
            <a:normAutofit/>
          </a:bodyPr>
          <a:lstStyle/>
          <a:p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	 Niels Madsen</a:t>
            </a:r>
          </a:p>
          <a:p>
            <a:pPr lvl="1"/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Født 1796, Feldballe sogn, Randers</a:t>
            </a:r>
            <a:endParaRPr lang="da-DK" sz="3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da-DK" sz="3800" b="1" dirty="0">
                <a:latin typeface="Cambria" panose="02040503050406030204" pitchFamily="18" charset="0"/>
                <a:ea typeface="Cambria" panose="02040503050406030204" pitchFamily="18" charset="0"/>
              </a:rPr>
              <a:t> Randers amt og lægds nr. 31</a:t>
            </a:r>
          </a:p>
          <a:p>
            <a:r>
              <a:rPr lang="da-DK" sz="3800" b="1" dirty="0">
                <a:latin typeface="Cambria" panose="02040503050406030204" pitchFamily="18" charset="0"/>
                <a:ea typeface="Cambria" panose="02040503050406030204" pitchFamily="18" charset="0"/>
              </a:rPr>
              <a:t>Tilgangsrulle, 1796 –</a:t>
            </a:r>
          </a:p>
          <a:p>
            <a:endParaRPr lang="da-DK" sz="3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a-DK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662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35424"/>
            <a:ext cx="8915400" cy="1684321"/>
          </a:xfrm>
        </p:spPr>
        <p:txBody>
          <a:bodyPr>
            <a:normAutofit/>
          </a:bodyPr>
          <a:lstStyle/>
          <a:p>
            <a:pPr defTabSz="477838"/>
            <a:r>
              <a:rPr lang="da-DK" sz="6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812" y="294968"/>
            <a:ext cx="8915400" cy="3008671"/>
          </a:xfrm>
        </p:spPr>
        <p:txBody>
          <a:bodyPr>
            <a:normAutofit/>
          </a:bodyPr>
          <a:lstStyle/>
          <a:p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	 Niels Madsen</a:t>
            </a:r>
          </a:p>
          <a:p>
            <a:pPr lvl="1"/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Født 1796, Feldballe sogn, Randers</a:t>
            </a:r>
          </a:p>
          <a:p>
            <a:r>
              <a:rPr lang="da-DK" sz="3800" b="1" dirty="0">
                <a:latin typeface="Cambria" panose="02040503050406030204" pitchFamily="18" charset="0"/>
                <a:ea typeface="Cambria" panose="02040503050406030204" pitchFamily="18" charset="0"/>
              </a:rPr>
              <a:t> Tilgangsrulle, 1796 </a:t>
            </a:r>
          </a:p>
          <a:p>
            <a:r>
              <a:rPr lang="da-DK" sz="3800" b="1" dirty="0">
                <a:latin typeface="Cambria" panose="02040503050406030204" pitchFamily="18" charset="0"/>
                <a:ea typeface="Cambria" panose="02040503050406030204" pitchFamily="18" charset="0"/>
              </a:rPr>
              <a:t> Randers amt og lægds nr. 31</a:t>
            </a:r>
          </a:p>
          <a:p>
            <a:endParaRPr lang="da-DK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6F0B7293-F96D-4E97-B481-A9316DE03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668" y="3429001"/>
            <a:ext cx="10826267" cy="168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38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35424"/>
            <a:ext cx="8915400" cy="2470008"/>
          </a:xfrm>
        </p:spPr>
        <p:txBody>
          <a:bodyPr>
            <a:noAutofit/>
          </a:bodyPr>
          <a:lstStyle/>
          <a:p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Niels Madsen</a:t>
            </a:r>
            <a:b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	Født 1796, Feldballe sogn, Randers</a:t>
            </a:r>
            <a:b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b="1" dirty="0" err="1">
                <a:latin typeface="Cambria" panose="02040503050406030204" pitchFamily="18" charset="0"/>
                <a:ea typeface="Cambria" panose="02040503050406030204" pitchFamily="18" charset="0"/>
              </a:rPr>
              <a:t>Randers</a:t>
            </a: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 amt og lægds nr. 31</a:t>
            </a:r>
            <a:b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b="1" dirty="0" err="1">
                <a:latin typeface="Cambria" panose="02040503050406030204" pitchFamily="18" charset="0"/>
                <a:ea typeface="Cambria" panose="02040503050406030204" pitchFamily="18" charset="0"/>
              </a:rPr>
              <a:t>Hovedrulle</a:t>
            </a: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, 1798 - ; </a:t>
            </a:r>
            <a:r>
              <a:rPr lang="da-DK" b="1" dirty="0" err="1">
                <a:latin typeface="Cambria" panose="02040503050406030204" pitchFamily="18" charset="0"/>
                <a:ea typeface="Cambria" panose="02040503050406030204" pitchFamily="18" charset="0"/>
              </a:rPr>
              <a:t>lb</a:t>
            </a: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. nr. 151</a:t>
            </a:r>
            <a:b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da-DK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812" y="3052916"/>
            <a:ext cx="8915400" cy="33696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da-DK" sz="3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a-DK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15F1FC8F-CC46-488D-A90C-79A0DB684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67" y="2905432"/>
            <a:ext cx="11096689" cy="278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9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35424"/>
            <a:ext cx="8915400" cy="1698176"/>
          </a:xfrm>
        </p:spPr>
        <p:txBody>
          <a:bodyPr>
            <a:normAutofit/>
          </a:bodyPr>
          <a:lstStyle/>
          <a:p>
            <a:pPr defTabSz="477838"/>
            <a:r>
              <a:rPr lang="da-DK" sz="6000" b="1" dirty="0">
                <a:latin typeface="Cambria" panose="02040503050406030204" pitchFamily="18" charset="0"/>
                <a:ea typeface="Cambria" panose="02040503050406030204" pitchFamily="18" charset="0"/>
              </a:rPr>
              <a:t>Lægdsruller	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4994" y="2133600"/>
            <a:ext cx="9630696" cy="3777622"/>
          </a:xfrm>
        </p:spPr>
        <p:txBody>
          <a:bodyPr>
            <a:normAutofit/>
          </a:bodyPr>
          <a:lstStyle/>
          <a:p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	1700 – 1788    Udskrivningsarkivalier</a:t>
            </a:r>
          </a:p>
          <a:p>
            <a:pPr lvl="1"/>
            <a:r>
              <a:rPr lang="da-DK" sz="3800" b="1" dirty="0">
                <a:latin typeface="Cambria" panose="02040503050406030204" pitchFamily="18" charset="0"/>
                <a:ea typeface="Cambria" panose="02040503050406030204" pitchFamily="18" charset="0"/>
              </a:rPr>
              <a:t>Ikke altid bevarede</a:t>
            </a:r>
          </a:p>
          <a:p>
            <a:pPr lvl="1"/>
            <a:r>
              <a:rPr lang="da-DK" sz="3800" b="1" dirty="0">
                <a:latin typeface="Cambria" panose="02040503050406030204" pitchFamily="18" charset="0"/>
                <a:ea typeface="Cambria" panose="02040503050406030204" pitchFamily="18" charset="0"/>
              </a:rPr>
              <a:t>Vanskeligt tilgængelige</a:t>
            </a:r>
          </a:p>
          <a:p>
            <a:pPr lvl="1"/>
            <a:r>
              <a:rPr lang="da-DK" sz="3800" b="1" dirty="0">
                <a:latin typeface="Cambria" panose="02040503050406030204" pitchFamily="18" charset="0"/>
                <a:ea typeface="Cambria" panose="02040503050406030204" pitchFamily="18" charset="0"/>
              </a:rPr>
              <a:t>Forskellige </a:t>
            </a:r>
            <a:r>
              <a:rPr lang="da-DK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arkivskabere</a:t>
            </a:r>
            <a:endParaRPr lang="da-DK" sz="3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605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35424"/>
            <a:ext cx="8915400" cy="2470008"/>
          </a:xfrm>
        </p:spPr>
        <p:txBody>
          <a:bodyPr>
            <a:noAutofit/>
          </a:bodyPr>
          <a:lstStyle/>
          <a:p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Niels Madsen</a:t>
            </a:r>
            <a:b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	Født 1796, Feldballe sogn, Randers</a:t>
            </a:r>
            <a:b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b="1" dirty="0" err="1">
                <a:latin typeface="Cambria" panose="02040503050406030204" pitchFamily="18" charset="0"/>
                <a:ea typeface="Cambria" panose="02040503050406030204" pitchFamily="18" charset="0"/>
              </a:rPr>
              <a:t>Randers</a:t>
            </a: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 amt og lægds nr. 31</a:t>
            </a:r>
            <a:b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b="1" dirty="0" err="1">
                <a:latin typeface="Cambria" panose="02040503050406030204" pitchFamily="18" charset="0"/>
                <a:ea typeface="Cambria" panose="02040503050406030204" pitchFamily="18" charset="0"/>
              </a:rPr>
              <a:t>Hovedrulle</a:t>
            </a: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, 1800 - ; </a:t>
            </a:r>
            <a:r>
              <a:rPr lang="da-DK" b="1" dirty="0" err="1">
                <a:latin typeface="Cambria" panose="02040503050406030204" pitchFamily="18" charset="0"/>
                <a:ea typeface="Cambria" panose="02040503050406030204" pitchFamily="18" charset="0"/>
              </a:rPr>
              <a:t>lb</a:t>
            </a: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. nr. 117</a:t>
            </a:r>
            <a:b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da-DK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812" y="3052916"/>
            <a:ext cx="8915400" cy="33696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da-DK" sz="3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a-DK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xmlns="" id="{0A09FAA7-427D-4870-8875-F4278A771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052" y="2852057"/>
            <a:ext cx="10220632" cy="263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68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35424"/>
            <a:ext cx="8915400" cy="2470008"/>
          </a:xfrm>
        </p:spPr>
        <p:txBody>
          <a:bodyPr>
            <a:noAutofit/>
          </a:bodyPr>
          <a:lstStyle/>
          <a:p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Niels Madsen</a:t>
            </a:r>
            <a:b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	Født 1796, Feldballe sogn, Randers</a:t>
            </a:r>
            <a:b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b="1" dirty="0" err="1">
                <a:latin typeface="Cambria" panose="02040503050406030204" pitchFamily="18" charset="0"/>
                <a:ea typeface="Cambria" panose="02040503050406030204" pitchFamily="18" charset="0"/>
              </a:rPr>
              <a:t>Randers</a:t>
            </a: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 amt og lægds nr. 31</a:t>
            </a:r>
            <a:b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b="1" dirty="0" err="1">
                <a:latin typeface="Cambria" panose="02040503050406030204" pitchFamily="18" charset="0"/>
                <a:ea typeface="Cambria" panose="02040503050406030204" pitchFamily="18" charset="0"/>
              </a:rPr>
              <a:t>Hovedrulle</a:t>
            </a: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, 1804 - ; </a:t>
            </a:r>
            <a:r>
              <a:rPr lang="da-DK" b="1" dirty="0" err="1">
                <a:latin typeface="Cambria" panose="02040503050406030204" pitchFamily="18" charset="0"/>
                <a:ea typeface="Cambria" panose="02040503050406030204" pitchFamily="18" charset="0"/>
              </a:rPr>
              <a:t>lb</a:t>
            </a: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. nr. 99</a:t>
            </a:r>
            <a:b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da-DK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812" y="3052916"/>
            <a:ext cx="8915400" cy="33696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da-DK" sz="3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a-DK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1A192032-DD5F-450C-8B7E-D1C6CBE84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097" y="2865119"/>
            <a:ext cx="10375031" cy="219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31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35424"/>
            <a:ext cx="8915400" cy="2470008"/>
          </a:xfrm>
        </p:spPr>
        <p:txBody>
          <a:bodyPr>
            <a:noAutofit/>
          </a:bodyPr>
          <a:lstStyle/>
          <a:p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812" y="3052916"/>
            <a:ext cx="8915400" cy="187134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da-DK" sz="3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a-DK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1A192032-DD5F-450C-8B7E-D1C6CBE84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310" y="4959302"/>
            <a:ext cx="9247199" cy="1955121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xmlns="" id="{D8FE52C0-50B9-4232-84DC-FC730EA98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523" y="-21776"/>
            <a:ext cx="9298986" cy="2428981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xmlns="" id="{77CEE1AA-1B5E-4699-8F23-76624BFAD5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310" y="2527148"/>
            <a:ext cx="9298988" cy="2397114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xmlns="" id="{78B658E4-8012-48D6-A722-65CC7526D103}"/>
              </a:ext>
            </a:extLst>
          </p:cNvPr>
          <p:cNvSpPr txBox="1"/>
          <p:nvPr/>
        </p:nvSpPr>
        <p:spPr>
          <a:xfrm>
            <a:off x="2436812" y="103239"/>
            <a:ext cx="1486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/>
              <a:t>1798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xmlns="" id="{94A457ED-694E-4727-A200-E6262F6F6191}"/>
              </a:ext>
            </a:extLst>
          </p:cNvPr>
          <p:cNvSpPr txBox="1"/>
          <p:nvPr/>
        </p:nvSpPr>
        <p:spPr>
          <a:xfrm>
            <a:off x="2436812" y="2554689"/>
            <a:ext cx="1102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/>
              <a:t>1800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xmlns="" id="{91E552E9-07C2-4ECC-A328-E3E2CB9A7F18}"/>
              </a:ext>
            </a:extLst>
          </p:cNvPr>
          <p:cNvSpPr txBox="1"/>
          <p:nvPr/>
        </p:nvSpPr>
        <p:spPr>
          <a:xfrm>
            <a:off x="2436812" y="4959302"/>
            <a:ext cx="970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/>
              <a:t>1804</a:t>
            </a:r>
          </a:p>
        </p:txBody>
      </p:sp>
    </p:spTree>
    <p:extLst>
      <p:ext uri="{BB962C8B-B14F-4D97-AF65-F5344CB8AC3E}">
        <p14:creationId xmlns:p14="http://schemas.microsoft.com/office/powerpoint/2010/main" val="17922698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35424"/>
            <a:ext cx="8915400" cy="2470008"/>
          </a:xfrm>
        </p:spPr>
        <p:txBody>
          <a:bodyPr>
            <a:noAutofit/>
          </a:bodyPr>
          <a:lstStyle/>
          <a:p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Niels Madsen</a:t>
            </a:r>
            <a:b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	Født 1796, Feldballe sogn, Randers</a:t>
            </a:r>
            <a:b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b="1" dirty="0" err="1">
                <a:latin typeface="Cambria" panose="02040503050406030204" pitchFamily="18" charset="0"/>
                <a:ea typeface="Cambria" panose="02040503050406030204" pitchFamily="18" charset="0"/>
              </a:rPr>
              <a:t>Randers</a:t>
            </a: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 amt og lægds nr. 31</a:t>
            </a:r>
            <a:b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b="1" dirty="0" err="1">
                <a:latin typeface="Cambria" panose="02040503050406030204" pitchFamily="18" charset="0"/>
                <a:ea typeface="Cambria" panose="02040503050406030204" pitchFamily="18" charset="0"/>
              </a:rPr>
              <a:t>Hovedrulle</a:t>
            </a: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, 1819, </a:t>
            </a:r>
            <a:r>
              <a:rPr lang="da-DK" b="1" dirty="0" err="1">
                <a:latin typeface="Cambria" panose="02040503050406030204" pitchFamily="18" charset="0"/>
                <a:ea typeface="Cambria" panose="02040503050406030204" pitchFamily="18" charset="0"/>
              </a:rPr>
              <a:t>lb</a:t>
            </a: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. nr. 35</a:t>
            </a:r>
            <a:b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da-DK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812" y="3052916"/>
            <a:ext cx="8915400" cy="33696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da-DK" sz="3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a-DK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xmlns="" id="{CA22B015-4837-4114-82C1-E855CBEE6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58" y="3214445"/>
            <a:ext cx="10944101" cy="208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587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35424"/>
            <a:ext cx="8915400" cy="2470008"/>
          </a:xfrm>
        </p:spPr>
        <p:txBody>
          <a:bodyPr>
            <a:noAutofit/>
          </a:bodyPr>
          <a:lstStyle/>
          <a:p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Niels Madsen</a:t>
            </a:r>
            <a:b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	Født 1796, Feldballe sogn, Randers</a:t>
            </a:r>
            <a:b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b="1" dirty="0" err="1">
                <a:latin typeface="Cambria" panose="02040503050406030204" pitchFamily="18" charset="0"/>
                <a:ea typeface="Cambria" panose="02040503050406030204" pitchFamily="18" charset="0"/>
              </a:rPr>
              <a:t>Randers</a:t>
            </a: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 amt og lægds nr. 31</a:t>
            </a:r>
            <a:b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b="1" dirty="0" err="1">
                <a:latin typeface="Cambria" panose="02040503050406030204" pitchFamily="18" charset="0"/>
                <a:ea typeface="Cambria" panose="02040503050406030204" pitchFamily="18" charset="0"/>
              </a:rPr>
              <a:t>Hovedrulle</a:t>
            </a: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, 1828, </a:t>
            </a:r>
            <a:r>
              <a:rPr lang="da-DK" b="1" dirty="0" err="1">
                <a:latin typeface="Cambria" panose="02040503050406030204" pitchFamily="18" charset="0"/>
                <a:ea typeface="Cambria" panose="02040503050406030204" pitchFamily="18" charset="0"/>
              </a:rPr>
              <a:t>lb</a:t>
            </a: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. nr. 19</a:t>
            </a:r>
            <a:b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da-DK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812" y="3052916"/>
            <a:ext cx="8915400" cy="33696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da-DK" sz="3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a-DK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xmlns="" id="{67DB3365-449F-4493-AE6D-6D2A48769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057" y="2802193"/>
            <a:ext cx="10279627" cy="3891902"/>
          </a:xfrm>
          <a:prstGeom prst="rect">
            <a:avLst/>
          </a:prstGeom>
        </p:spPr>
      </p:pic>
      <p:sp>
        <p:nvSpPr>
          <p:cNvPr id="9" name="Pil: nedad 8">
            <a:extLst>
              <a:ext uri="{FF2B5EF4-FFF2-40B4-BE49-F238E27FC236}">
                <a16:creationId xmlns:a16="http://schemas.microsoft.com/office/drawing/2014/main" xmlns="" id="{A8931114-A6A7-4B3A-88FD-B9A53171A3DA}"/>
              </a:ext>
            </a:extLst>
          </p:cNvPr>
          <p:cNvSpPr/>
          <p:nvPr/>
        </p:nvSpPr>
        <p:spPr>
          <a:xfrm>
            <a:off x="9512872" y="3821355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933344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019" y="435424"/>
            <a:ext cx="9395593" cy="2470008"/>
          </a:xfrm>
        </p:spPr>
        <p:txBody>
          <a:bodyPr>
            <a:noAutofit/>
          </a:bodyPr>
          <a:lstStyle/>
          <a:p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Niels Madsen</a:t>
            </a:r>
            <a:b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	Født 1796, Feldballe sogn, Randers</a:t>
            </a:r>
            <a:b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b="1" dirty="0" err="1">
                <a:latin typeface="Cambria" panose="02040503050406030204" pitchFamily="18" charset="0"/>
                <a:ea typeface="Cambria" panose="02040503050406030204" pitchFamily="18" charset="0"/>
              </a:rPr>
              <a:t>Randers</a:t>
            </a: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 amt og lægds nr. 25 (Albøge sogn)</a:t>
            </a:r>
            <a:b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 Tilgangsrulle 1830, </a:t>
            </a:r>
            <a:r>
              <a:rPr lang="da-DK" b="1" dirty="0" err="1">
                <a:latin typeface="Cambria" panose="02040503050406030204" pitchFamily="18" charset="0"/>
                <a:ea typeface="Cambria" panose="02040503050406030204" pitchFamily="18" charset="0"/>
              </a:rPr>
              <a:t>lb</a:t>
            </a: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. nr.  153</a:t>
            </a:r>
            <a:b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da-DK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812" y="3052916"/>
            <a:ext cx="8915400" cy="33696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da-DK" sz="3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a-DK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422A1FD7-E0BC-455D-A6EB-8F9B1E9EB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389" y="3052916"/>
            <a:ext cx="10500851" cy="260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27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019" y="435424"/>
            <a:ext cx="9395593" cy="2470008"/>
          </a:xfrm>
        </p:spPr>
        <p:txBody>
          <a:bodyPr>
            <a:noAutofit/>
          </a:bodyPr>
          <a:lstStyle/>
          <a:p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Niels Madsen</a:t>
            </a:r>
            <a:b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	Født 1796, Feldballe sogn, Randers</a:t>
            </a:r>
            <a:b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b="1" dirty="0" err="1">
                <a:latin typeface="Cambria" panose="02040503050406030204" pitchFamily="18" charset="0"/>
                <a:ea typeface="Cambria" panose="02040503050406030204" pitchFamily="18" charset="0"/>
              </a:rPr>
              <a:t>Randers</a:t>
            </a: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 amt og lægds nr. 25 (Albøge sogn)</a:t>
            </a:r>
            <a:b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b="1" dirty="0" err="1">
                <a:latin typeface="Cambria" panose="02040503050406030204" pitchFamily="18" charset="0"/>
                <a:ea typeface="Cambria" panose="02040503050406030204" pitchFamily="18" charset="0"/>
              </a:rPr>
              <a:t>Hovedrulle</a:t>
            </a: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 1831, </a:t>
            </a:r>
            <a:r>
              <a:rPr lang="da-DK" b="1" dirty="0" err="1">
                <a:latin typeface="Cambria" panose="02040503050406030204" pitchFamily="18" charset="0"/>
                <a:ea typeface="Cambria" panose="02040503050406030204" pitchFamily="18" charset="0"/>
              </a:rPr>
              <a:t>lb</a:t>
            </a: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. nr. 153 </a:t>
            </a:r>
            <a:b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da-DK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812" y="3052916"/>
            <a:ext cx="8915400" cy="33696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da-DK" sz="3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a-DK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81BE6389-81DC-4B58-807F-0F0D2C133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3052916"/>
            <a:ext cx="11139349" cy="214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741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019" y="435424"/>
            <a:ext cx="9395593" cy="2470008"/>
          </a:xfrm>
        </p:spPr>
        <p:txBody>
          <a:bodyPr>
            <a:noAutofit/>
          </a:bodyPr>
          <a:lstStyle/>
          <a:p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Niels Madsen</a:t>
            </a:r>
            <a:b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	Født 1796, Feldballe sogn, Randers</a:t>
            </a:r>
            <a:b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b="1" dirty="0" err="1">
                <a:latin typeface="Cambria" panose="02040503050406030204" pitchFamily="18" charset="0"/>
                <a:ea typeface="Cambria" panose="02040503050406030204" pitchFamily="18" charset="0"/>
              </a:rPr>
              <a:t>Randers</a:t>
            </a: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 amt og lægds nr. 25 (Albøge sogn)</a:t>
            </a:r>
            <a:b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b="1" dirty="0" err="1">
                <a:latin typeface="Cambria" panose="02040503050406030204" pitchFamily="18" charset="0"/>
                <a:ea typeface="Cambria" panose="02040503050406030204" pitchFamily="18" charset="0"/>
              </a:rPr>
              <a:t>Hovedrulle</a:t>
            </a: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 1840, </a:t>
            </a:r>
            <a:r>
              <a:rPr lang="da-DK" b="1" dirty="0" err="1">
                <a:latin typeface="Cambria" panose="02040503050406030204" pitchFamily="18" charset="0"/>
                <a:ea typeface="Cambria" panose="02040503050406030204" pitchFamily="18" charset="0"/>
              </a:rPr>
              <a:t>lb</a:t>
            </a: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. nr. 78 </a:t>
            </a:r>
            <a:b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da-DK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812" y="3052916"/>
            <a:ext cx="8915400" cy="33696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da-DK" sz="3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a-DK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xmlns="" id="{D101BDDF-68D0-4071-8B2E-DFCA77121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4" y="3052916"/>
            <a:ext cx="11583229" cy="247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689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019" y="435424"/>
            <a:ext cx="9395593" cy="2470008"/>
          </a:xfrm>
        </p:spPr>
        <p:txBody>
          <a:bodyPr>
            <a:noAutofit/>
          </a:bodyPr>
          <a:lstStyle/>
          <a:p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Christen Pedersen Præst</a:t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	født 16. juni 1841, Albøge sogn</a:t>
            </a: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da-DK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812" y="3052916"/>
            <a:ext cx="8915400" cy="33696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da-DK" sz="3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a-DK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570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35424"/>
            <a:ext cx="8915400" cy="1684321"/>
          </a:xfrm>
        </p:spPr>
        <p:txBody>
          <a:bodyPr>
            <a:normAutofit/>
          </a:bodyPr>
          <a:lstStyle/>
          <a:p>
            <a:pPr defTabSz="477838"/>
            <a:r>
              <a:rPr lang="da-DK" sz="6000" b="1" dirty="0">
                <a:latin typeface="Cambria" panose="02040503050406030204" pitchFamily="18" charset="0"/>
                <a:ea typeface="Cambria" panose="02040503050406030204" pitchFamily="18" charset="0"/>
              </a:rPr>
              <a:t>Lægdsrullen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502548"/>
            <a:ext cx="8915400" cy="5355452"/>
          </a:xfrm>
        </p:spPr>
        <p:txBody>
          <a:bodyPr>
            <a:normAutofit fontScale="92500"/>
          </a:bodyPr>
          <a:lstStyle/>
          <a:p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 Nøgle til lægds nr.</a:t>
            </a:r>
          </a:p>
          <a:p>
            <a:pPr marL="0" indent="0">
              <a:buNone/>
            </a:pPr>
            <a:endParaRPr lang="da-DK" sz="3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da-DK" sz="3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da-DK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da-DK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da-DK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da-DK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da-DK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da-DK" sz="2600" dirty="0">
                <a:latin typeface="Cambria" panose="02040503050406030204" pitchFamily="18" charset="0"/>
                <a:ea typeface="Cambria" panose="02040503050406030204" pitchFamily="18" charset="0"/>
              </a:rPr>
              <a:t>https://www.sa.dk/ao-soegesider/da/billedviser?epid=17148135#188542,31874631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8CE1F35A-6E24-4662-A99C-474C70028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626" y="2296727"/>
            <a:ext cx="6828503" cy="349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01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35424"/>
            <a:ext cx="8915400" cy="1698176"/>
          </a:xfrm>
        </p:spPr>
        <p:txBody>
          <a:bodyPr>
            <a:normAutofit/>
          </a:bodyPr>
          <a:lstStyle/>
          <a:p>
            <a:pPr defTabSz="477838"/>
            <a:r>
              <a:rPr lang="da-DK" sz="6000" b="1" dirty="0">
                <a:latin typeface="Cambria" panose="02040503050406030204" pitchFamily="18" charset="0"/>
                <a:ea typeface="Cambria" panose="02040503050406030204" pitchFamily="18" charset="0"/>
              </a:rPr>
              <a:t>Lægdsruller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	 o. 1870  -  </a:t>
            </a:r>
          </a:p>
          <a:p>
            <a:pPr lvl="1"/>
            <a:r>
              <a:rPr lang="da-DK" sz="3800" b="1" dirty="0">
                <a:latin typeface="Cambria" panose="02040503050406030204" pitchFamily="18" charset="0"/>
                <a:ea typeface="Cambria" panose="02040503050406030204" pitchFamily="18" charset="0"/>
              </a:rPr>
              <a:t>Ikke særlig brugbare i praksis</a:t>
            </a:r>
          </a:p>
        </p:txBody>
      </p:sp>
    </p:spTree>
    <p:extLst>
      <p:ext uri="{BB962C8B-B14F-4D97-AF65-F5344CB8AC3E}">
        <p14:creationId xmlns:p14="http://schemas.microsoft.com/office/powerpoint/2010/main" val="33698606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875584ED-2660-4FF6-891D-431E7C3BC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346" y="487533"/>
            <a:ext cx="10463654" cy="5882933"/>
          </a:xfrm>
          <a:prstGeom prst="rect">
            <a:avLst/>
          </a:prstGeom>
        </p:spPr>
      </p:pic>
      <p:sp>
        <p:nvSpPr>
          <p:cNvPr id="2" name="Pil: højre 1">
            <a:extLst>
              <a:ext uri="{FF2B5EF4-FFF2-40B4-BE49-F238E27FC236}">
                <a16:creationId xmlns:a16="http://schemas.microsoft.com/office/drawing/2014/main" xmlns="" id="{F6B3D6AE-6944-4E2D-86D5-23E36A8DFE36}"/>
              </a:ext>
            </a:extLst>
          </p:cNvPr>
          <p:cNvSpPr/>
          <p:nvPr/>
        </p:nvSpPr>
        <p:spPr>
          <a:xfrm>
            <a:off x="3156154" y="355436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08519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019" y="435424"/>
            <a:ext cx="9395593" cy="2470008"/>
          </a:xfrm>
        </p:spPr>
        <p:txBody>
          <a:bodyPr>
            <a:noAutofit/>
          </a:bodyPr>
          <a:lstStyle/>
          <a:p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Christen Pedersen Præst</a:t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	født 16. juni 1841, Albøge sogn</a:t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Randers amt, </a:t>
            </a:r>
            <a:r>
              <a:rPr lang="da-DK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lægdsnr</a:t>
            </a: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. 25</a:t>
            </a: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da-DK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812" y="3052916"/>
            <a:ext cx="8915400" cy="33696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da-DK" sz="3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a-DK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51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E8E04C04-20FE-4E96-B2C9-33765B4A6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185" y="450662"/>
            <a:ext cx="10594815" cy="5956675"/>
          </a:xfrm>
          <a:prstGeom prst="rect">
            <a:avLst/>
          </a:prstGeom>
        </p:spPr>
      </p:pic>
      <p:sp>
        <p:nvSpPr>
          <p:cNvPr id="2" name="Pil: nedad 1">
            <a:extLst>
              <a:ext uri="{FF2B5EF4-FFF2-40B4-BE49-F238E27FC236}">
                <a16:creationId xmlns:a16="http://schemas.microsoft.com/office/drawing/2014/main" xmlns="" id="{71B34222-2C83-4496-AFE7-15C598D11BA8}"/>
              </a:ext>
            </a:extLst>
          </p:cNvPr>
          <p:cNvSpPr/>
          <p:nvPr/>
        </p:nvSpPr>
        <p:spPr>
          <a:xfrm>
            <a:off x="5611368" y="417379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006168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5E3ADB5A-A039-4D3F-B5AB-6FC9E1003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648" y="465410"/>
            <a:ext cx="10542352" cy="5927179"/>
          </a:xfrm>
          <a:prstGeom prst="rect">
            <a:avLst/>
          </a:prstGeom>
        </p:spPr>
      </p:pic>
      <p:sp>
        <p:nvSpPr>
          <p:cNvPr id="4" name="Pil: højre 3">
            <a:extLst>
              <a:ext uri="{FF2B5EF4-FFF2-40B4-BE49-F238E27FC236}">
                <a16:creationId xmlns:a16="http://schemas.microsoft.com/office/drawing/2014/main" xmlns="" id="{753B04C6-95B7-4F64-AFEA-BD41C4A314D8}"/>
              </a:ext>
            </a:extLst>
          </p:cNvPr>
          <p:cNvSpPr/>
          <p:nvPr/>
        </p:nvSpPr>
        <p:spPr>
          <a:xfrm>
            <a:off x="671240" y="334154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506209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EB8AF47A-AEBB-4417-9234-322DB0562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881" y="472785"/>
            <a:ext cx="10516119" cy="5912430"/>
          </a:xfrm>
          <a:prstGeom prst="rect">
            <a:avLst/>
          </a:prstGeom>
        </p:spPr>
      </p:pic>
      <p:sp>
        <p:nvSpPr>
          <p:cNvPr id="2" name="Pil: højre 1">
            <a:extLst>
              <a:ext uri="{FF2B5EF4-FFF2-40B4-BE49-F238E27FC236}">
                <a16:creationId xmlns:a16="http://schemas.microsoft.com/office/drawing/2014/main" xmlns="" id="{F581D796-0CB7-4B46-9401-8CDAE60BDD26}"/>
              </a:ext>
            </a:extLst>
          </p:cNvPr>
          <p:cNvSpPr/>
          <p:nvPr/>
        </p:nvSpPr>
        <p:spPr>
          <a:xfrm>
            <a:off x="697473" y="414429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906315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9A9399CD-F531-4FC7-8C34-899585240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648" y="650602"/>
            <a:ext cx="10542352" cy="592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086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6C530084-9B1F-4A83-94A8-F64B46F2C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648" y="36871"/>
            <a:ext cx="10542352" cy="5927179"/>
          </a:xfrm>
          <a:prstGeom prst="rect">
            <a:avLst/>
          </a:prstGeom>
        </p:spPr>
      </p:pic>
      <p:sp>
        <p:nvSpPr>
          <p:cNvPr id="2" name="Pil: højre 1">
            <a:extLst>
              <a:ext uri="{FF2B5EF4-FFF2-40B4-BE49-F238E27FC236}">
                <a16:creationId xmlns:a16="http://schemas.microsoft.com/office/drawing/2014/main" xmlns="" id="{4B38226C-7552-4147-ACE8-1CEBA18BF519}"/>
              </a:ext>
            </a:extLst>
          </p:cNvPr>
          <p:cNvSpPr/>
          <p:nvPr/>
        </p:nvSpPr>
        <p:spPr>
          <a:xfrm>
            <a:off x="671240" y="2942303"/>
            <a:ext cx="978408" cy="4866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46637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CC85C48F-CE5F-47CE-9D7F-A8F48EA97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112" y="480159"/>
            <a:ext cx="10489888" cy="589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680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5C03335B-2691-442C-A502-35D5AEEB4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346" y="680098"/>
            <a:ext cx="10463654" cy="588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173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0ECDA2CA-2F7A-45E9-86A1-0D33BF837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881" y="472785"/>
            <a:ext cx="10516119" cy="5912430"/>
          </a:xfrm>
          <a:prstGeom prst="rect">
            <a:avLst/>
          </a:prstGeom>
        </p:spPr>
      </p:pic>
      <p:sp>
        <p:nvSpPr>
          <p:cNvPr id="2" name="Pil: højre 1">
            <a:extLst>
              <a:ext uri="{FF2B5EF4-FFF2-40B4-BE49-F238E27FC236}">
                <a16:creationId xmlns:a16="http://schemas.microsoft.com/office/drawing/2014/main" xmlns="" id="{C0904F5D-4872-4A3C-B400-D98CF1610CF9}"/>
              </a:ext>
            </a:extLst>
          </p:cNvPr>
          <p:cNvSpPr/>
          <p:nvPr/>
        </p:nvSpPr>
        <p:spPr>
          <a:xfrm>
            <a:off x="3539614" y="188779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6476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35424"/>
            <a:ext cx="8915400" cy="1698176"/>
          </a:xfrm>
        </p:spPr>
        <p:txBody>
          <a:bodyPr>
            <a:normAutofit fontScale="90000"/>
          </a:bodyPr>
          <a:lstStyle/>
          <a:p>
            <a:pPr defTabSz="477838"/>
            <a:r>
              <a:rPr lang="da-DK" sz="6000" b="1" dirty="0">
                <a:latin typeface="Cambria" panose="02040503050406030204" pitchFamily="18" charset="0"/>
                <a:ea typeface="Cambria" panose="02040503050406030204" pitchFamily="18" charset="0"/>
              </a:rPr>
              <a:t>Hvad finder man i                    							lægdsrullerne ?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Kun mandlige slægtninge</a:t>
            </a:r>
          </a:p>
          <a:p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Søn – far (moder) relation</a:t>
            </a:r>
          </a:p>
          <a:p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Flytninger</a:t>
            </a:r>
          </a:p>
          <a:p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Legemlige forhold</a:t>
            </a:r>
          </a:p>
          <a:p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Udskrivning </a:t>
            </a:r>
          </a:p>
        </p:txBody>
      </p:sp>
    </p:spTree>
    <p:extLst>
      <p:ext uri="{BB962C8B-B14F-4D97-AF65-F5344CB8AC3E}">
        <p14:creationId xmlns:p14="http://schemas.microsoft.com/office/powerpoint/2010/main" val="14959291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4EB05489-160E-4A19-8F76-4ACC2DAFD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881" y="340886"/>
            <a:ext cx="10516119" cy="5912430"/>
          </a:xfrm>
          <a:prstGeom prst="rect">
            <a:avLst/>
          </a:prstGeom>
        </p:spPr>
      </p:pic>
      <p:sp>
        <p:nvSpPr>
          <p:cNvPr id="4" name="Pil: højre 3">
            <a:extLst>
              <a:ext uri="{FF2B5EF4-FFF2-40B4-BE49-F238E27FC236}">
                <a16:creationId xmlns:a16="http://schemas.microsoft.com/office/drawing/2014/main" xmlns="" id="{AC9CF94C-4A88-44BF-941A-116EDEBFB00D}"/>
              </a:ext>
            </a:extLst>
          </p:cNvPr>
          <p:cNvSpPr/>
          <p:nvPr/>
        </p:nvSpPr>
        <p:spPr>
          <a:xfrm>
            <a:off x="2536723" y="357751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966027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AFB85B43-8D17-4CF2-A96F-F6EC4B93F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2" y="222899"/>
            <a:ext cx="10280030" cy="5779695"/>
          </a:xfrm>
          <a:prstGeom prst="rect">
            <a:avLst/>
          </a:prstGeom>
        </p:spPr>
      </p:pic>
      <p:sp>
        <p:nvSpPr>
          <p:cNvPr id="2" name="Pil: højre 1">
            <a:extLst>
              <a:ext uri="{FF2B5EF4-FFF2-40B4-BE49-F238E27FC236}">
                <a16:creationId xmlns:a16="http://schemas.microsoft.com/office/drawing/2014/main" xmlns="" id="{91A4D493-112C-4FAE-8A5D-6E589843D2FA}"/>
              </a:ext>
            </a:extLst>
          </p:cNvPr>
          <p:cNvSpPr/>
          <p:nvPr/>
        </p:nvSpPr>
        <p:spPr>
          <a:xfrm>
            <a:off x="727084" y="318668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39516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019" y="435424"/>
            <a:ext cx="9395593" cy="2470008"/>
          </a:xfrm>
        </p:spPr>
        <p:txBody>
          <a:bodyPr>
            <a:noAutofit/>
          </a:bodyPr>
          <a:lstStyle/>
          <a:p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Christen Pedersen Præst</a:t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	født 16. juni 1841, Albøge sogn</a:t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Hovedrulle</a:t>
            </a: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 1842,</a:t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	Randers amt, </a:t>
            </a:r>
            <a:r>
              <a:rPr lang="da-DK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lægdsnr</a:t>
            </a: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. 25, </a:t>
            </a:r>
            <a:r>
              <a:rPr lang="da-DK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lb</a:t>
            </a: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. nr. 115</a:t>
            </a: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da-DK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812" y="3052916"/>
            <a:ext cx="8915400" cy="33696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da-DK" sz="3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a-DK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A079D397-3CFD-47E6-84B6-7D847C410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117" y="3199278"/>
            <a:ext cx="10157812" cy="252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91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019" y="435424"/>
            <a:ext cx="9395593" cy="2470008"/>
          </a:xfrm>
        </p:spPr>
        <p:txBody>
          <a:bodyPr>
            <a:noAutofit/>
          </a:bodyPr>
          <a:lstStyle/>
          <a:p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Christen Pedersen Præst</a:t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	født 16. juni 1841, Albøge sogn</a:t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Hovedrulle</a:t>
            </a: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 1845,</a:t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	Randers amt, </a:t>
            </a:r>
            <a:r>
              <a:rPr lang="da-DK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lægdsnr</a:t>
            </a: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. 25, </a:t>
            </a:r>
            <a:r>
              <a:rPr lang="da-DK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lb</a:t>
            </a: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. nr. 115</a:t>
            </a: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da-DK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812" y="3052916"/>
            <a:ext cx="8915400" cy="33696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da-DK" sz="3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a-DK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xmlns="" id="{5A048339-767E-4728-B091-A464DE27E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784" y="3207354"/>
            <a:ext cx="10993673" cy="303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530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019" y="435424"/>
            <a:ext cx="9395593" cy="2470008"/>
          </a:xfrm>
        </p:spPr>
        <p:txBody>
          <a:bodyPr>
            <a:noAutofit/>
          </a:bodyPr>
          <a:lstStyle/>
          <a:p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Christen Pedersen Præst</a:t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	født 16. juni 1841, Albøge sogn</a:t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Hovedrulle</a:t>
            </a: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 1848,</a:t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	Randers amt, </a:t>
            </a:r>
            <a:r>
              <a:rPr lang="da-DK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lægdsnr</a:t>
            </a: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. 25, </a:t>
            </a:r>
            <a:r>
              <a:rPr lang="da-DK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lb</a:t>
            </a: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. nr. 101</a:t>
            </a: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da-DK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812" y="3052916"/>
            <a:ext cx="8915400" cy="33696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Udgået af lægdsrullen.</a:t>
            </a:r>
          </a:p>
          <a:p>
            <a:pPr marL="0" indent="0">
              <a:buNone/>
            </a:pP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Ny indskrivnings alder : 15 år</a:t>
            </a:r>
          </a:p>
          <a:p>
            <a:pPr marL="0" indent="0">
              <a:buNone/>
            </a:pP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Christen indskrives igen i 1856</a:t>
            </a:r>
          </a:p>
          <a:p>
            <a:endParaRPr lang="da-DK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3245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019" y="435424"/>
            <a:ext cx="9395593" cy="2470008"/>
          </a:xfrm>
        </p:spPr>
        <p:txBody>
          <a:bodyPr>
            <a:noAutofit/>
          </a:bodyPr>
          <a:lstStyle/>
          <a:p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Christen Pedersen Præst</a:t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	født 16. juni 1841, Albøge sogn</a:t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Hovedrulle</a:t>
            </a: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 1856,</a:t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	Randers amt, </a:t>
            </a:r>
            <a:r>
              <a:rPr lang="da-DK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lægdsnr</a:t>
            </a: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. 25, </a:t>
            </a:r>
            <a:r>
              <a:rPr lang="da-DK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lb</a:t>
            </a: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. nr. 90</a:t>
            </a: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da-DK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812" y="3052916"/>
            <a:ext cx="8915400" cy="33696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da-D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a-DK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8BD1F9A7-0C3E-4AF4-AD0B-A42F1B809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650" y="3185651"/>
            <a:ext cx="10785852" cy="213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185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23DBE33F-832C-4B7E-91FC-63D596A8D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881" y="472785"/>
            <a:ext cx="10516119" cy="591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310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875584ED-2660-4FF6-891D-431E7C3BC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07" y="590772"/>
            <a:ext cx="10463654" cy="5882933"/>
          </a:xfrm>
          <a:prstGeom prst="rect">
            <a:avLst/>
          </a:prstGeom>
        </p:spPr>
      </p:pic>
      <p:sp>
        <p:nvSpPr>
          <p:cNvPr id="2" name="Pil: højre 1">
            <a:extLst>
              <a:ext uri="{FF2B5EF4-FFF2-40B4-BE49-F238E27FC236}">
                <a16:creationId xmlns:a16="http://schemas.microsoft.com/office/drawing/2014/main" xmlns="" id="{FE968F14-B70A-4B6E-A552-722045411CF8}"/>
              </a:ext>
            </a:extLst>
          </p:cNvPr>
          <p:cNvSpPr/>
          <p:nvPr/>
        </p:nvSpPr>
        <p:spPr>
          <a:xfrm>
            <a:off x="3141406" y="364285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411135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73894A34-202C-4704-95C8-7B9F9306D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881" y="222900"/>
            <a:ext cx="10516119" cy="5912430"/>
          </a:xfrm>
          <a:prstGeom prst="rect">
            <a:avLst/>
          </a:prstGeom>
        </p:spPr>
      </p:pic>
      <p:sp>
        <p:nvSpPr>
          <p:cNvPr id="2" name="Pil: højre 1">
            <a:extLst>
              <a:ext uri="{FF2B5EF4-FFF2-40B4-BE49-F238E27FC236}">
                <a16:creationId xmlns:a16="http://schemas.microsoft.com/office/drawing/2014/main" xmlns="" id="{EB2BDCEC-81B7-4189-8025-B1D41F558300}"/>
              </a:ext>
            </a:extLst>
          </p:cNvPr>
          <p:cNvSpPr/>
          <p:nvPr/>
        </p:nvSpPr>
        <p:spPr>
          <a:xfrm>
            <a:off x="3052917" y="4675238"/>
            <a:ext cx="978408" cy="5161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75108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88442305-2838-4DCB-8607-DFFCB6ECC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872" y="0"/>
            <a:ext cx="12486506" cy="7020232"/>
          </a:xfrm>
          <a:prstGeom prst="rect">
            <a:avLst/>
          </a:prstGeom>
        </p:spPr>
      </p:pic>
      <p:sp>
        <p:nvSpPr>
          <p:cNvPr id="2" name="Pil: højre 1">
            <a:extLst>
              <a:ext uri="{FF2B5EF4-FFF2-40B4-BE49-F238E27FC236}">
                <a16:creationId xmlns:a16="http://schemas.microsoft.com/office/drawing/2014/main" xmlns="" id="{17D98429-ED71-49D4-9648-1870C3D3A38B}"/>
              </a:ext>
            </a:extLst>
          </p:cNvPr>
          <p:cNvSpPr/>
          <p:nvPr/>
        </p:nvSpPr>
        <p:spPr>
          <a:xfrm>
            <a:off x="608464" y="399681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75741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35424"/>
            <a:ext cx="8915400" cy="1684321"/>
          </a:xfrm>
        </p:spPr>
        <p:txBody>
          <a:bodyPr>
            <a:normAutofit/>
          </a:bodyPr>
          <a:lstStyle/>
          <a:p>
            <a:pPr defTabSz="477838"/>
            <a:r>
              <a:rPr lang="da-DK" sz="6000" b="1" dirty="0">
                <a:latin typeface="Cambria" panose="02040503050406030204" pitchFamily="18" charset="0"/>
                <a:ea typeface="Cambria" panose="02040503050406030204" pitchFamily="18" charset="0"/>
              </a:rPr>
              <a:t>Lægdsrulle eksempel	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5027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da-DK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a-DK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a-DK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a-DK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a-DK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a-DK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a-DK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da-DK" sz="2600" dirty="0">
                <a:latin typeface="Cambria" panose="02040503050406030204" pitchFamily="18" charset="0"/>
                <a:ea typeface="Cambria" panose="02040503050406030204" pitchFamily="18" charset="0"/>
              </a:rPr>
              <a:t>Randers amt, </a:t>
            </a:r>
            <a:r>
              <a:rPr lang="da-DK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hovedrulle</a:t>
            </a:r>
            <a:r>
              <a:rPr lang="da-DK" sz="2600" dirty="0">
                <a:latin typeface="Cambria" panose="02040503050406030204" pitchFamily="18" charset="0"/>
                <a:ea typeface="Cambria" panose="02040503050406030204" pitchFamily="18" charset="0"/>
              </a:rPr>
              <a:t> 1837, lægd nr. 25, opslag 273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578CC98A-D60A-414E-87EB-539301E4F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06" y="3611518"/>
            <a:ext cx="11339082" cy="2022765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xmlns="" id="{27C54E64-94F2-4980-8A81-54ADAE6A44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05" y="1600116"/>
            <a:ext cx="11339081" cy="182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6132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3334A86F-3C60-4665-B625-ABA5B178A7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881" y="472785"/>
            <a:ext cx="10516119" cy="591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385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019" y="176981"/>
            <a:ext cx="9395593" cy="2728451"/>
          </a:xfrm>
        </p:spPr>
        <p:txBody>
          <a:bodyPr>
            <a:noAutofit/>
          </a:bodyPr>
          <a:lstStyle/>
          <a:p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Christen Pedersen Præst</a:t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	født 16. juni 1841, Albøge sogn</a:t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Hovedrulle</a:t>
            </a: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 1864, 4. udskrivningskreds, 	</a:t>
            </a:r>
            <a:r>
              <a:rPr lang="da-DK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lægdsnr</a:t>
            </a: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. 370, </a:t>
            </a:r>
            <a:r>
              <a:rPr lang="da-DK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lb</a:t>
            </a: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. nr. 67</a:t>
            </a: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da-DK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812" y="3052916"/>
            <a:ext cx="8915400" cy="33696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da-D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a-DK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xmlns="" id="{C98B173B-13CB-4BA0-AA3D-B2EDD61CB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944" y="2905432"/>
            <a:ext cx="10463453" cy="246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520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019" y="176981"/>
            <a:ext cx="9395593" cy="1676255"/>
          </a:xfrm>
        </p:spPr>
        <p:txBody>
          <a:bodyPr>
            <a:noAutofit/>
          </a:bodyPr>
          <a:lstStyle/>
          <a:p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Christen Pedersen Præst</a:t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	født 16. juni 1841, Albøge sogn</a:t>
            </a: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																					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812" y="3052916"/>
            <a:ext cx="8915400" cy="33696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da-D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a-DK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xmlns="" id="{9988078E-A0CE-4A97-A705-AC0EC91926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8684452"/>
              </p:ext>
            </p:extLst>
          </p:nvPr>
        </p:nvGraphicFramePr>
        <p:xfrm>
          <a:off x="1401097" y="1563331"/>
          <a:ext cx="10633586" cy="511768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804001">
                  <a:extLst>
                    <a:ext uri="{9D8B030D-6E8A-4147-A177-3AD203B41FA5}">
                      <a16:colId xmlns:a16="http://schemas.microsoft.com/office/drawing/2014/main" xmlns="" val="1692820734"/>
                    </a:ext>
                  </a:extLst>
                </a:gridCol>
                <a:gridCol w="1009698">
                  <a:extLst>
                    <a:ext uri="{9D8B030D-6E8A-4147-A177-3AD203B41FA5}">
                      <a16:colId xmlns:a16="http://schemas.microsoft.com/office/drawing/2014/main" xmlns="" val="2129578125"/>
                    </a:ext>
                  </a:extLst>
                </a:gridCol>
                <a:gridCol w="2613233">
                  <a:extLst>
                    <a:ext uri="{9D8B030D-6E8A-4147-A177-3AD203B41FA5}">
                      <a16:colId xmlns:a16="http://schemas.microsoft.com/office/drawing/2014/main" xmlns="" val="4280551976"/>
                    </a:ext>
                  </a:extLst>
                </a:gridCol>
                <a:gridCol w="1328081">
                  <a:extLst>
                    <a:ext uri="{9D8B030D-6E8A-4147-A177-3AD203B41FA5}">
                      <a16:colId xmlns:a16="http://schemas.microsoft.com/office/drawing/2014/main" xmlns="" val="2904693212"/>
                    </a:ext>
                  </a:extLst>
                </a:gridCol>
                <a:gridCol w="985552">
                  <a:extLst>
                    <a:ext uri="{9D8B030D-6E8A-4147-A177-3AD203B41FA5}">
                      <a16:colId xmlns:a16="http://schemas.microsoft.com/office/drawing/2014/main" xmlns="" val="588775912"/>
                    </a:ext>
                  </a:extLst>
                </a:gridCol>
                <a:gridCol w="1064253">
                  <a:extLst>
                    <a:ext uri="{9D8B030D-6E8A-4147-A177-3AD203B41FA5}">
                      <a16:colId xmlns:a16="http://schemas.microsoft.com/office/drawing/2014/main" xmlns="" val="3603585917"/>
                    </a:ext>
                  </a:extLst>
                </a:gridCol>
                <a:gridCol w="1515891">
                  <a:extLst>
                    <a:ext uri="{9D8B030D-6E8A-4147-A177-3AD203B41FA5}">
                      <a16:colId xmlns:a16="http://schemas.microsoft.com/office/drawing/2014/main" xmlns="" val="631696488"/>
                    </a:ext>
                  </a:extLst>
                </a:gridCol>
                <a:gridCol w="132361">
                  <a:extLst>
                    <a:ext uri="{9D8B030D-6E8A-4147-A177-3AD203B41FA5}">
                      <a16:colId xmlns:a16="http://schemas.microsoft.com/office/drawing/2014/main" xmlns="" val="3171497642"/>
                    </a:ext>
                  </a:extLst>
                </a:gridCol>
                <a:gridCol w="1180516">
                  <a:extLst>
                    <a:ext uri="{9D8B030D-6E8A-4147-A177-3AD203B41FA5}">
                      <a16:colId xmlns:a16="http://schemas.microsoft.com/office/drawing/2014/main" xmlns="" val="1389041937"/>
                    </a:ext>
                  </a:extLst>
                </a:gridCol>
              </a:tblGrid>
              <a:tr h="424629">
                <a:tc gridSpan="8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</a:rPr>
                        <a:t> Randers amt, hovedrulle 1856, lægds nr. 25, Albøge sogn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</a:rPr>
                        <a:t>Opsl. 324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extLst>
                  <a:ext uri="{0D108BD9-81ED-4DB2-BD59-A6C34878D82A}">
                    <a16:rowId xmlns:a16="http://schemas.microsoft.com/office/drawing/2014/main" xmlns="" val="2474063072"/>
                  </a:ext>
                </a:extLst>
              </a:tr>
              <a:tr h="16985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</a:rPr>
                        <a:t> F 90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</a:rPr>
                        <a:t>67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Peder Nielsen Præst</a:t>
                      </a:r>
                      <a:endParaRPr lang="da-DK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Christen Pedersen Præst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Albøge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15/1841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>
                  <a:txBody>
                    <a:bodyPr/>
                    <a:lstStyle/>
                    <a:p>
                      <a:pPr indent="1270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62 ¼ “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>
                  <a:txBody>
                    <a:bodyPr/>
                    <a:lstStyle/>
                    <a:p>
                      <a:pPr indent="1270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 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 gridSpan="2">
                  <a:txBody>
                    <a:bodyPr/>
                    <a:lstStyle/>
                    <a:p>
                      <a:pPr indent="1270"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</a:rPr>
                        <a:t>født 16/6 41</a:t>
                      </a:r>
                    </a:p>
                    <a:p>
                      <a:pPr indent="1270"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</a:rPr>
                        <a:t>Krumning af Rygraden i ringe Grad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46218956"/>
                  </a:ext>
                </a:extLst>
              </a:tr>
              <a:tr h="424629">
                <a:tc grid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 4.   L No. 571.   Sess 1864;   1ste Depot  11/2 64.   9/64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62703834"/>
                  </a:ext>
                </a:extLst>
              </a:tr>
              <a:tr h="424629">
                <a:tc grid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</a:t>
                      </a:r>
                      <a:endParaRPr lang="da-DK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44599745"/>
                  </a:ext>
                </a:extLst>
              </a:tr>
              <a:tr h="424629">
                <a:tc gridSpan="8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</a:t>
                      </a:r>
                      <a:r>
                        <a:rPr lang="da-DK" sz="1200">
                          <a:effectLst/>
                        </a:rPr>
                        <a:t>4. udskrivningskreds, hovedrulle 1864, lægdsnr. 370, Albøge sogn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Opsl. 97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extLst>
                  <a:ext uri="{0D108BD9-81ED-4DB2-BD59-A6C34878D82A}">
                    <a16:rowId xmlns:a16="http://schemas.microsoft.com/office/drawing/2014/main" xmlns="" val="874540062"/>
                  </a:ext>
                </a:extLst>
              </a:tr>
              <a:tr h="12960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67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Peder Nielsen Præst</a:t>
                      </a:r>
                      <a:endParaRPr lang="da-DK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Christen Pedersen Præst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Albøge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1841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62 ¼ “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69848685"/>
                  </a:ext>
                </a:extLst>
              </a:tr>
              <a:tr h="424629">
                <a:tc grid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 dirty="0">
                          <a:effectLst/>
                        </a:rPr>
                        <a:t>1864.  1 Depot;  1872 M I Forst tildelt M A. Depotet          Afsked i  / 80</a:t>
                      </a:r>
                      <a:endParaRPr lang="da-DK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67344388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EBA77D86-F27B-47A6-846A-6E21A42B1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4440" y="2682220"/>
            <a:ext cx="14541652" cy="1061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777717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68" y="221227"/>
            <a:ext cx="9395593" cy="2079522"/>
          </a:xfrm>
        </p:spPr>
        <p:txBody>
          <a:bodyPr>
            <a:noAutofit/>
          </a:bodyPr>
          <a:lstStyle/>
          <a:p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 Laurs Christensen Grud</a:t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	f. 27. maj 1822, Lee sogn, Viborg</a:t>
            </a:r>
            <a:endParaRPr lang="da-DK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812" y="3008671"/>
            <a:ext cx="8915400" cy="33696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Lægdsnr</a:t>
            </a: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. 85</a:t>
            </a:r>
          </a:p>
          <a:p>
            <a:pPr marL="0" indent="0">
              <a:buNone/>
            </a:pP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Tilgangsrulle 1823</a:t>
            </a:r>
          </a:p>
          <a:p>
            <a:pPr marL="0" indent="0">
              <a:buNone/>
            </a:pPr>
            <a:r>
              <a:rPr lang="da-DK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Lb</a:t>
            </a: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. nr. 97  (opslag 63)</a:t>
            </a:r>
          </a:p>
          <a:p>
            <a:pPr marL="0" indent="0">
              <a:buNone/>
            </a:pPr>
            <a:endParaRPr lang="da-D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da-D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da-D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a-DK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EBA77D86-F27B-47A6-846A-6E21A42B1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8" y="3008671"/>
            <a:ext cx="14541652" cy="1061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59167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68" y="221227"/>
            <a:ext cx="9822426" cy="2079522"/>
          </a:xfrm>
        </p:spPr>
        <p:txBody>
          <a:bodyPr>
            <a:noAutofit/>
          </a:bodyPr>
          <a:lstStyle/>
          <a:p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Laurs Christensen Grud</a:t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	f. 27. maj 1822, Lee sogn, Viborg</a:t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Tilgangsrulle 1823; </a:t>
            </a:r>
            <a:r>
              <a:rPr lang="da-DK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lægdsnr</a:t>
            </a: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. 85, </a:t>
            </a:r>
            <a:r>
              <a:rPr lang="da-DK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opsl</a:t>
            </a: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. 63</a:t>
            </a:r>
            <a:endParaRPr lang="da-DK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812" y="3008671"/>
            <a:ext cx="8915400" cy="33696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indent="0">
              <a:buNone/>
            </a:pPr>
            <a:endParaRPr lang="da-D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da-D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a-DK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EBA77D86-F27B-47A6-846A-6E21A42B1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8" y="3008671"/>
            <a:ext cx="14541652" cy="1061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xmlns="" id="{A7CC2CAD-D1E6-470D-B4D3-6F3C9B3ED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11" y="2679972"/>
            <a:ext cx="11684689" cy="201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656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68" y="221227"/>
            <a:ext cx="9395593" cy="2079522"/>
          </a:xfrm>
        </p:spPr>
        <p:txBody>
          <a:bodyPr>
            <a:noAutofit/>
          </a:bodyPr>
          <a:lstStyle/>
          <a:p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Laurs Christensen Grud</a:t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	f. 27. maj 1822, Lee sogn, Viborg</a:t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Hovedrulle</a:t>
            </a: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  ? ; </a:t>
            </a:r>
            <a:r>
              <a:rPr lang="da-DK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lægdsnr</a:t>
            </a: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. 85</a:t>
            </a:r>
            <a:endParaRPr lang="da-DK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812" y="3008671"/>
            <a:ext cx="8915400" cy="33696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indent="0">
              <a:buNone/>
            </a:pPr>
            <a:endParaRPr lang="da-D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da-D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a-DK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EBA77D86-F27B-47A6-846A-6E21A42B1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8" y="3008671"/>
            <a:ext cx="14541652" cy="1061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67888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68" y="221227"/>
            <a:ext cx="9395593" cy="2079522"/>
          </a:xfrm>
        </p:spPr>
        <p:txBody>
          <a:bodyPr>
            <a:noAutofit/>
          </a:bodyPr>
          <a:lstStyle/>
          <a:p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Laurs Christensen Grud</a:t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	f. 27. maj 1822, Lee sogn, Viborg</a:t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Hovedrulle</a:t>
            </a: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 1825; </a:t>
            </a:r>
            <a:r>
              <a:rPr lang="da-DK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lægdsnr</a:t>
            </a: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. 85, </a:t>
            </a:r>
            <a:r>
              <a:rPr lang="da-DK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opsl</a:t>
            </a: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. 66</a:t>
            </a:r>
            <a:endParaRPr lang="da-DK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812" y="3008671"/>
            <a:ext cx="8915400" cy="33696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indent="0">
              <a:buNone/>
            </a:pPr>
            <a:endParaRPr lang="da-D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da-D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a-DK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EBA77D86-F27B-47A6-846A-6E21A42B1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8" y="3008671"/>
            <a:ext cx="14541652" cy="1061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xmlns="" id="{01C837F9-932D-4F31-9072-CCFCD0067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487" y="2723672"/>
            <a:ext cx="10630394" cy="269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26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68" y="221227"/>
            <a:ext cx="9395593" cy="2079522"/>
          </a:xfrm>
        </p:spPr>
        <p:txBody>
          <a:bodyPr>
            <a:noAutofit/>
          </a:bodyPr>
          <a:lstStyle/>
          <a:p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Laurs Christensen Grud</a:t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	f. 27. maj 1822, Lee sogn, Viborg</a:t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Hovedrulle</a:t>
            </a: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 1840, </a:t>
            </a:r>
            <a:r>
              <a:rPr lang="da-DK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lægdsnr</a:t>
            </a: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. 85, </a:t>
            </a:r>
            <a:r>
              <a:rPr lang="da-DK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opsl</a:t>
            </a: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. 58</a:t>
            </a:r>
            <a:endParaRPr lang="da-DK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812" y="3008671"/>
            <a:ext cx="8915400" cy="33696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indent="0">
              <a:buNone/>
            </a:pPr>
            <a:endParaRPr lang="da-D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da-D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a-DK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EBA77D86-F27B-47A6-846A-6E21A42B1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8" y="3008671"/>
            <a:ext cx="14541652" cy="1061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xmlns="" id="{F027C7EA-ADE6-43A1-B2EC-2A6992DEA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826" y="2287350"/>
            <a:ext cx="10466029" cy="265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326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68" y="221227"/>
            <a:ext cx="9395593" cy="2079522"/>
          </a:xfrm>
        </p:spPr>
        <p:txBody>
          <a:bodyPr>
            <a:noAutofit/>
          </a:bodyPr>
          <a:lstStyle/>
          <a:p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Laurs Christensen Grud</a:t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	f. 27. maj 1822, Lee sogn, Viborg</a:t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endParaRPr lang="da-DK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4490" y="1858298"/>
            <a:ext cx="8977722" cy="45200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97   S   166 </a:t>
            </a:r>
          </a:p>
          <a:p>
            <a:pPr marL="0" indent="0">
              <a:buNone/>
            </a:pPr>
            <a:endParaRPr lang="da-D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Nyt </a:t>
            </a:r>
            <a:r>
              <a:rPr lang="da-DK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lægdsnr</a:t>
            </a: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.  97  -  sogn ?</a:t>
            </a:r>
          </a:p>
          <a:p>
            <a:pPr marL="0" indent="0">
              <a:buNone/>
            </a:pP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S : ?</a:t>
            </a:r>
          </a:p>
          <a:p>
            <a:pPr marL="0" indent="0">
              <a:buNone/>
            </a:pPr>
            <a:r>
              <a:rPr lang="da-DK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Lb</a:t>
            </a: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. nr. 166</a:t>
            </a:r>
          </a:p>
          <a:p>
            <a:pPr marL="0" indent="0">
              <a:buNone/>
            </a:pP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Tilgangsrulle / </a:t>
            </a:r>
            <a:r>
              <a:rPr lang="da-DK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hovedrulle</a:t>
            </a: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</a:p>
          <a:p>
            <a:pPr marL="0" indent="0">
              <a:buNone/>
            </a:pPr>
            <a:endParaRPr lang="da-D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a-DK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EBA77D86-F27B-47A6-846A-6E21A42B1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8" y="2979175"/>
            <a:ext cx="14541652" cy="1061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52907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9A9B9B5-9A23-4470-B271-A450C271C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103239"/>
            <a:ext cx="8911687" cy="958645"/>
          </a:xfrm>
        </p:spPr>
        <p:txBody>
          <a:bodyPr>
            <a:normAutofit/>
          </a:bodyPr>
          <a:lstStyle/>
          <a:p>
            <a:pPr algn="ctr"/>
            <a:r>
              <a:rPr lang="da-DK" sz="4400" b="1" dirty="0">
                <a:latin typeface="Cambria" panose="02040503050406030204" pitchFamily="18" charset="0"/>
                <a:ea typeface="Cambria" panose="02040503050406030204" pitchFamily="18" charset="0"/>
              </a:rPr>
              <a:t>Lægdsrullenøglen 1870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xmlns="" id="{FC6574D7-13A4-4044-9915-DBF71B46D5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019" y="1198250"/>
            <a:ext cx="9883066" cy="5556511"/>
          </a:xfrm>
        </p:spPr>
      </p:pic>
    </p:spTree>
    <p:extLst>
      <p:ext uri="{BB962C8B-B14F-4D97-AF65-F5344CB8AC3E}">
        <p14:creationId xmlns:p14="http://schemas.microsoft.com/office/powerpoint/2010/main" val="3133332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35424"/>
            <a:ext cx="8915400" cy="1684321"/>
          </a:xfrm>
        </p:spPr>
        <p:txBody>
          <a:bodyPr>
            <a:normAutofit/>
          </a:bodyPr>
          <a:lstStyle/>
          <a:p>
            <a:pPr defTabSz="477838"/>
            <a:r>
              <a:rPr lang="da-DK" sz="6000" b="1" dirty="0">
                <a:latin typeface="Cambria" panose="02040503050406030204" pitchFamily="18" charset="0"/>
                <a:ea typeface="Cambria" panose="02040503050406030204" pitchFamily="18" charset="0"/>
              </a:rPr>
              <a:t>Lægdsrullen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773382"/>
            <a:ext cx="8915400" cy="4862946"/>
          </a:xfrm>
        </p:spPr>
        <p:txBody>
          <a:bodyPr>
            <a:normAutofit/>
          </a:bodyPr>
          <a:lstStyle/>
          <a:p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	Lægd   ~  sogn   -    fra 1788</a:t>
            </a:r>
          </a:p>
          <a:p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Værnepligtige</a:t>
            </a:r>
          </a:p>
          <a:p>
            <a:pPr lvl="1"/>
            <a:r>
              <a:rPr lang="da-DK" sz="3800" b="1" dirty="0">
                <a:latin typeface="Cambria" panose="02040503050406030204" pitchFamily="18" charset="0"/>
                <a:ea typeface="Cambria" panose="02040503050406030204" pitchFamily="18" charset="0"/>
              </a:rPr>
              <a:t>1788 – 1849  bondesønner</a:t>
            </a:r>
          </a:p>
          <a:p>
            <a:pPr lvl="1"/>
            <a:r>
              <a:rPr lang="da-DK" sz="3800" b="1" dirty="0">
                <a:latin typeface="Cambria" panose="02040503050406030204" pitchFamily="18" charset="0"/>
                <a:ea typeface="Cambria" panose="02040503050406030204" pitchFamily="18" charset="0"/>
              </a:rPr>
              <a:t>Efter 1849 almindelig værnepligt</a:t>
            </a:r>
          </a:p>
          <a:p>
            <a:pPr marL="0" lvl="1" indent="0"/>
            <a:r>
              <a:rPr lang="da-DK" sz="3800" b="1" dirty="0">
                <a:latin typeface="Cambria" panose="02040503050406030204" pitchFamily="18" charset="0"/>
                <a:ea typeface="Cambria" panose="02040503050406030204" pitchFamily="18" charset="0"/>
              </a:rPr>
              <a:t>Forskellige ruller</a:t>
            </a:r>
          </a:p>
          <a:p>
            <a:pPr marL="0" lvl="1" indent="0"/>
            <a:r>
              <a:rPr lang="da-DK" sz="3800" b="1" dirty="0">
                <a:latin typeface="Cambria" panose="02040503050406030204" pitchFamily="18" charset="0"/>
                <a:ea typeface="Cambria" panose="02040503050406030204" pitchFamily="18" charset="0"/>
              </a:rPr>
              <a:t>Ind- og udskrivningsalder</a:t>
            </a:r>
          </a:p>
          <a:p>
            <a:endParaRPr lang="da-DK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9806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50B47E0C-74A7-4BC0-82BB-3DAB8BC85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185" y="237647"/>
            <a:ext cx="10594815" cy="595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214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20DFC727-6BE2-49B2-ABAF-670DF378D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92" y="120416"/>
            <a:ext cx="10541008" cy="5926423"/>
          </a:xfrm>
          <a:prstGeom prst="rect">
            <a:avLst/>
          </a:prstGeom>
        </p:spPr>
      </p:pic>
      <p:sp>
        <p:nvSpPr>
          <p:cNvPr id="4" name="Pil: højre 3">
            <a:extLst>
              <a:ext uri="{FF2B5EF4-FFF2-40B4-BE49-F238E27FC236}">
                <a16:creationId xmlns:a16="http://schemas.microsoft.com/office/drawing/2014/main" xmlns="" id="{00BA9611-5D83-4EE4-9AFA-2D400C4A67AD}"/>
              </a:ext>
            </a:extLst>
          </p:cNvPr>
          <p:cNvSpPr/>
          <p:nvPr/>
        </p:nvSpPr>
        <p:spPr>
          <a:xfrm>
            <a:off x="3392129" y="241873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390675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68" y="221227"/>
            <a:ext cx="9395593" cy="2079522"/>
          </a:xfrm>
        </p:spPr>
        <p:txBody>
          <a:bodyPr>
            <a:noAutofit/>
          </a:bodyPr>
          <a:lstStyle/>
          <a:p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Laurs Christensen Grud</a:t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	f. 27. maj 1822, Lee sogn, Viborg</a:t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endParaRPr lang="da-DK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5083" y="2300749"/>
            <a:ext cx="8915400" cy="4162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 Nyt </a:t>
            </a:r>
            <a:r>
              <a:rPr lang="da-DK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lægdsnr</a:t>
            </a: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.  97  -  </a:t>
            </a:r>
          </a:p>
          <a:p>
            <a:pPr marL="0" indent="0">
              <a:buNone/>
            </a:pP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	Viborg amt, Mammen sogn</a:t>
            </a:r>
          </a:p>
          <a:p>
            <a:pPr marL="0" indent="0">
              <a:buNone/>
            </a:pP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S : 1842 </a:t>
            </a:r>
          </a:p>
          <a:p>
            <a:pPr marL="0" indent="0">
              <a:buNone/>
            </a:pPr>
            <a:r>
              <a:rPr lang="da-DK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Lb</a:t>
            </a: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. nr. 166</a:t>
            </a:r>
          </a:p>
          <a:p>
            <a:pPr marL="0" indent="0">
              <a:buNone/>
            </a:pP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Tilgangsrulle / </a:t>
            </a:r>
            <a:r>
              <a:rPr lang="da-DK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hovedrulle</a:t>
            </a: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</a:p>
          <a:p>
            <a:pPr marL="0" indent="0">
              <a:buNone/>
            </a:pPr>
            <a:endParaRPr lang="da-D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a-DK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EBA77D86-F27B-47A6-846A-6E21A42B1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8" y="3008671"/>
            <a:ext cx="14541652" cy="1061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41948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xmlns="" id="{E110FF24-9418-4A5D-9B9B-3BE38F67B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77" y="208150"/>
            <a:ext cx="10673513" cy="6000921"/>
          </a:xfrm>
          <a:prstGeom prst="rect">
            <a:avLst/>
          </a:prstGeom>
        </p:spPr>
      </p:pic>
      <p:sp>
        <p:nvSpPr>
          <p:cNvPr id="2" name="Pil: højre 1">
            <a:extLst>
              <a:ext uri="{FF2B5EF4-FFF2-40B4-BE49-F238E27FC236}">
                <a16:creationId xmlns:a16="http://schemas.microsoft.com/office/drawing/2014/main" xmlns="" id="{0C8582F5-A4CD-4018-90C0-384AB364FEE0}"/>
              </a:ext>
            </a:extLst>
          </p:cNvPr>
          <p:cNvSpPr/>
          <p:nvPr/>
        </p:nvSpPr>
        <p:spPr>
          <a:xfrm>
            <a:off x="776169" y="2924704"/>
            <a:ext cx="978408" cy="3908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332048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68" y="221227"/>
            <a:ext cx="9395593" cy="2079522"/>
          </a:xfrm>
        </p:spPr>
        <p:txBody>
          <a:bodyPr>
            <a:noAutofit/>
          </a:bodyPr>
          <a:lstStyle/>
          <a:p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Laurs Christensen Grud</a:t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	f. 27. maj 1822, Lee sogn, Viborg</a:t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endParaRPr lang="da-DK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5083" y="2300749"/>
            <a:ext cx="8915400" cy="4162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Nyt </a:t>
            </a:r>
            <a:r>
              <a:rPr lang="da-DK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lægdsnr</a:t>
            </a: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.  97  -  </a:t>
            </a:r>
          </a:p>
          <a:p>
            <a:pPr marL="0" indent="0">
              <a:buNone/>
            </a:pP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	Viborg amt, Mammen sogn </a:t>
            </a:r>
          </a:p>
          <a:p>
            <a:pPr marL="0" indent="0">
              <a:buNone/>
            </a:pPr>
            <a:r>
              <a:rPr lang="da-DK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Hovedrulle</a:t>
            </a: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 1842 S  77 – 151</a:t>
            </a:r>
          </a:p>
          <a:p>
            <a:pPr marL="0" indent="0">
              <a:buNone/>
            </a:pPr>
            <a:r>
              <a:rPr lang="da-DK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Lb</a:t>
            </a: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. nr. 166</a:t>
            </a:r>
          </a:p>
          <a:p>
            <a:pPr marL="0" indent="0">
              <a:buNone/>
            </a:pPr>
            <a:endParaRPr lang="da-D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a-DK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EBA77D86-F27B-47A6-846A-6E21A42B1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8" y="3008671"/>
            <a:ext cx="14541652" cy="1061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71797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68" y="221227"/>
            <a:ext cx="9395593" cy="2079522"/>
          </a:xfrm>
        </p:spPr>
        <p:txBody>
          <a:bodyPr>
            <a:noAutofit/>
          </a:bodyPr>
          <a:lstStyle/>
          <a:p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Laurs Christensen Grud</a:t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	f. 27. maj 1822, Lee sogn, Viborg</a:t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Hovedrulle</a:t>
            </a: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 1842, Mammen sogn</a:t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endParaRPr lang="da-DK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812" y="3008671"/>
            <a:ext cx="8915400" cy="33696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indent="0">
              <a:buNone/>
            </a:pP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indent="0">
              <a:buNone/>
            </a:pPr>
            <a:endParaRPr lang="da-D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a-DK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EBA77D86-F27B-47A6-846A-6E21A42B1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8" y="3008671"/>
            <a:ext cx="14541652" cy="1061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xmlns="" id="{B676B532-5A5D-4841-84A5-99C8F75A8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57" y="2425337"/>
            <a:ext cx="11039850" cy="301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900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68" y="221227"/>
            <a:ext cx="9395593" cy="2079522"/>
          </a:xfrm>
        </p:spPr>
        <p:txBody>
          <a:bodyPr>
            <a:noAutofit/>
          </a:bodyPr>
          <a:lstStyle/>
          <a:p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Laurs Christensen Grud</a:t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	f. 27. maj 1822, Lee sogn, Viborg</a:t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Hovedrulle</a:t>
            </a: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 1845, Mammen sogn</a:t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endParaRPr lang="da-DK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812" y="3008671"/>
            <a:ext cx="8915400" cy="33696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indent="0">
              <a:buNone/>
            </a:pP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indent="0">
              <a:buNone/>
            </a:pPr>
            <a:endParaRPr lang="da-D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a-DK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EBA77D86-F27B-47A6-846A-6E21A42B1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8" y="3008671"/>
            <a:ext cx="14541652" cy="1061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xmlns="" id="{DEBBC5A3-7488-41A7-8771-9A3F8B7B5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42" y="2477730"/>
            <a:ext cx="11129036" cy="233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489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68" y="221227"/>
            <a:ext cx="9395593" cy="2079522"/>
          </a:xfrm>
        </p:spPr>
        <p:txBody>
          <a:bodyPr>
            <a:noAutofit/>
          </a:bodyPr>
          <a:lstStyle/>
          <a:p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Laurs Christensen Grud</a:t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	f. 27. maj 1822, Lee sogn, Viborg</a:t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Hovedrulle</a:t>
            </a: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 1848, Mammen sogn</a:t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endParaRPr lang="da-DK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812" y="3008671"/>
            <a:ext cx="8915400" cy="33696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indent="0">
              <a:buNone/>
            </a:pP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indent="0">
              <a:buNone/>
            </a:pPr>
            <a:endParaRPr lang="da-D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a-DK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EBA77D86-F27B-47A6-846A-6E21A42B1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8" y="3008671"/>
            <a:ext cx="14541652" cy="1061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xmlns="" id="{CFE9E19F-00C0-4CC5-9C6A-38D149E9CE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94" y="2597331"/>
            <a:ext cx="10960411" cy="232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9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68" y="221226"/>
            <a:ext cx="9395593" cy="6636773"/>
          </a:xfrm>
        </p:spPr>
        <p:txBody>
          <a:bodyPr>
            <a:noAutofit/>
          </a:bodyPr>
          <a:lstStyle/>
          <a:p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endParaRPr lang="da-DK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812" y="3008671"/>
            <a:ext cx="8915400" cy="33696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indent="0">
              <a:buNone/>
            </a:pP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indent="0">
              <a:buNone/>
            </a:pPr>
            <a:endParaRPr lang="da-D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a-DK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EBA77D86-F27B-47A6-846A-6E21A42B1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8" y="2898213"/>
            <a:ext cx="14541652" cy="1061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xmlns="" id="{F3DC7022-9AE1-4D46-82EA-F93C6D3E2F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920928"/>
              </p:ext>
            </p:extLst>
          </p:nvPr>
        </p:nvGraphicFramePr>
        <p:xfrm>
          <a:off x="1533831" y="221218"/>
          <a:ext cx="10545097" cy="651879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97312">
                  <a:extLst>
                    <a:ext uri="{9D8B030D-6E8A-4147-A177-3AD203B41FA5}">
                      <a16:colId xmlns:a16="http://schemas.microsoft.com/office/drawing/2014/main" xmlns="" val="2461967539"/>
                    </a:ext>
                  </a:extLst>
                </a:gridCol>
                <a:gridCol w="1001297">
                  <a:extLst>
                    <a:ext uri="{9D8B030D-6E8A-4147-A177-3AD203B41FA5}">
                      <a16:colId xmlns:a16="http://schemas.microsoft.com/office/drawing/2014/main" xmlns="" val="4108232356"/>
                    </a:ext>
                  </a:extLst>
                </a:gridCol>
                <a:gridCol w="2591487">
                  <a:extLst>
                    <a:ext uri="{9D8B030D-6E8A-4147-A177-3AD203B41FA5}">
                      <a16:colId xmlns:a16="http://schemas.microsoft.com/office/drawing/2014/main" xmlns="" val="3236414809"/>
                    </a:ext>
                  </a:extLst>
                </a:gridCol>
                <a:gridCol w="1317029">
                  <a:extLst>
                    <a:ext uri="{9D8B030D-6E8A-4147-A177-3AD203B41FA5}">
                      <a16:colId xmlns:a16="http://schemas.microsoft.com/office/drawing/2014/main" xmlns="" val="2564615735"/>
                    </a:ext>
                  </a:extLst>
                </a:gridCol>
                <a:gridCol w="977350">
                  <a:extLst>
                    <a:ext uri="{9D8B030D-6E8A-4147-A177-3AD203B41FA5}">
                      <a16:colId xmlns:a16="http://schemas.microsoft.com/office/drawing/2014/main" xmlns="" val="544329464"/>
                    </a:ext>
                  </a:extLst>
                </a:gridCol>
                <a:gridCol w="1055396">
                  <a:extLst>
                    <a:ext uri="{9D8B030D-6E8A-4147-A177-3AD203B41FA5}">
                      <a16:colId xmlns:a16="http://schemas.microsoft.com/office/drawing/2014/main" xmlns="" val="222509821"/>
                    </a:ext>
                  </a:extLst>
                </a:gridCol>
                <a:gridCol w="1503274">
                  <a:extLst>
                    <a:ext uri="{9D8B030D-6E8A-4147-A177-3AD203B41FA5}">
                      <a16:colId xmlns:a16="http://schemas.microsoft.com/office/drawing/2014/main" xmlns="" val="528494910"/>
                    </a:ext>
                  </a:extLst>
                </a:gridCol>
                <a:gridCol w="131260">
                  <a:extLst>
                    <a:ext uri="{9D8B030D-6E8A-4147-A177-3AD203B41FA5}">
                      <a16:colId xmlns:a16="http://schemas.microsoft.com/office/drawing/2014/main" xmlns="" val="2074408047"/>
                    </a:ext>
                  </a:extLst>
                </a:gridCol>
                <a:gridCol w="1170692">
                  <a:extLst>
                    <a:ext uri="{9D8B030D-6E8A-4147-A177-3AD203B41FA5}">
                      <a16:colId xmlns:a16="http://schemas.microsoft.com/office/drawing/2014/main" xmlns="" val="220370310"/>
                    </a:ext>
                  </a:extLst>
                </a:gridCol>
              </a:tblGrid>
              <a:tr h="282786">
                <a:tc gridSpan="8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</a:rPr>
                        <a:t> Viborg amt, hovedrulle 1842, lægds nr. 97, Mammen sogn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</a:rPr>
                        <a:t>Opsl. 127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extLst>
                  <a:ext uri="{0D108BD9-81ED-4DB2-BD59-A6C34878D82A}">
                    <a16:rowId xmlns:a16="http://schemas.microsoft.com/office/drawing/2014/main" xmlns="" val="146395249"/>
                  </a:ext>
                </a:extLst>
              </a:tr>
              <a:tr h="8630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</a:rPr>
                        <a:t>166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</a:rPr>
                        <a:t>137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</a:rPr>
                        <a:t>Christen Sørensen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</a:rPr>
                        <a:t>Laust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</a:rPr>
                        <a:t>Lee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</a:rPr>
                        <a:t>20 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>
                  <a:txBody>
                    <a:bodyPr/>
                    <a:lstStyle/>
                    <a:p>
                      <a:pPr indent="1270"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</a:rPr>
                        <a:t>68 ¼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>
                  <a:txBody>
                    <a:bodyPr/>
                    <a:lstStyle/>
                    <a:p>
                      <a:pPr indent="1270"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</a:rPr>
                        <a:t>Mammen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 gridSpan="2">
                  <a:txBody>
                    <a:bodyPr/>
                    <a:lstStyle/>
                    <a:p>
                      <a:pPr indent="1270"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</a:rPr>
                        <a:t>85 - 24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49665698"/>
                  </a:ext>
                </a:extLst>
              </a:tr>
              <a:tr h="282786">
                <a:tc grid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</a:rPr>
                        <a:t> Kalveknæet og Knude paa v. Storetaas Led;  -  Sess. 1844;  -  Kalveknæet og 2 cm   ..?..  ;  t. t.  Trk.;   -  Sess. 1845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88198064"/>
                  </a:ext>
                </a:extLst>
              </a:tr>
              <a:tr h="282786">
                <a:tc grid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</a:rPr>
                        <a:t>  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59606169"/>
                  </a:ext>
                </a:extLst>
              </a:tr>
              <a:tr h="282786">
                <a:tc gridSpan="8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</a:rPr>
                        <a:t> Viborg amt, hovedrulle 1845, lægds nr. 97, Mammen sogn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</a:rPr>
                        <a:t>Opsl. 132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extLst>
                  <a:ext uri="{0D108BD9-81ED-4DB2-BD59-A6C34878D82A}">
                    <a16:rowId xmlns:a16="http://schemas.microsoft.com/office/drawing/2014/main" xmlns="" val="3087132922"/>
                  </a:ext>
                </a:extLst>
              </a:tr>
              <a:tr h="16967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</a:rPr>
                        <a:t>137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</a:rPr>
                        <a:t>114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</a:rPr>
                        <a:t>Christen Sørensen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</a:rPr>
                        <a:t>Laust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</a:rPr>
                        <a:t>Lee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</a:rPr>
                        <a:t>23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</a:rPr>
                        <a:t>68 ¼ 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</a:rPr>
                        <a:t>Mammen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</a:rPr>
                        <a:t>Ss   Trk.   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</a:rPr>
                        <a:t>Kalveknæet og Taaskade.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</a:rPr>
                        <a:t> 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57971476"/>
                  </a:ext>
                </a:extLst>
              </a:tr>
              <a:tr h="282786">
                <a:tc grid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</a:rPr>
                        <a:t>Trk.  13 / 49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15975948"/>
                  </a:ext>
                </a:extLst>
              </a:tr>
              <a:tr h="282786">
                <a:tc grid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</a:rPr>
                        <a:t> 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70792685"/>
                  </a:ext>
                </a:extLst>
              </a:tr>
              <a:tr h="282786">
                <a:tc gridSpan="8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</a:rPr>
                        <a:t>Viborg amt, Hovedrulle 1848, lægdsnr. 97, Mammen sogn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</a:rPr>
                        <a:t>Opsl. 87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extLst>
                  <a:ext uri="{0D108BD9-81ED-4DB2-BD59-A6C34878D82A}">
                    <a16:rowId xmlns:a16="http://schemas.microsoft.com/office/drawing/2014/main" xmlns="" val="2089913449"/>
                  </a:ext>
                </a:extLst>
              </a:tr>
              <a:tr h="16967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</a:rPr>
                        <a:t>114 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 strike="sngStrike">
                          <a:effectLst/>
                        </a:rPr>
                        <a:t>62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</a:rPr>
                        <a:t>Christen Sørensen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 strike="sngStrike">
                          <a:effectLst/>
                        </a:rPr>
                        <a:t>Laust</a:t>
                      </a:r>
                      <a:endParaRPr lang="da-DK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 u="none" strike="noStrike">
                          <a:effectLst/>
                        </a:rPr>
                        <a:t> 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 strike="sngStrike">
                          <a:effectLst/>
                        </a:rPr>
                        <a:t>Lee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 strike="sngStrike">
                          <a:effectLst/>
                        </a:rPr>
                        <a:t>26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 strike="sngStrike">
                          <a:effectLst/>
                        </a:rPr>
                        <a:t>68 ¼ 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 strike="sngStrike">
                          <a:effectLst/>
                        </a:rPr>
                        <a:t>[Mammen]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</a:rPr>
                        <a:t>Trk.  kalveknæet og Taaskade;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>
                          <a:effectLst/>
                        </a:rPr>
                        <a:t>1849 udskreven</a:t>
                      </a:r>
                      <a:endParaRPr lang="da-DK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94786287"/>
                  </a:ext>
                </a:extLst>
              </a:tr>
              <a:tr h="282786">
                <a:tc grid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a-DK" sz="1200" dirty="0">
                          <a:effectLst/>
                        </a:rPr>
                        <a:t>Død d. 1850 i Veile.     102</a:t>
                      </a:r>
                      <a:r>
                        <a:rPr lang="da-DK" sz="1200" baseline="30000" dirty="0">
                          <a:effectLst/>
                        </a:rPr>
                        <a:t>det </a:t>
                      </a:r>
                      <a:r>
                        <a:rPr lang="da-DK" sz="1200" dirty="0">
                          <a:effectLst/>
                        </a:rPr>
                        <a:t>Lægd efter sammes </a:t>
                      </a:r>
                      <a:r>
                        <a:rPr lang="da-DK" sz="1200" dirty="0" err="1">
                          <a:effectLst/>
                        </a:rPr>
                        <a:t>Udskrivt</a:t>
                      </a:r>
                      <a:endParaRPr lang="da-DK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464" marR="66464" marT="0" marB="0" anchor="ctr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76478553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6B411FD5-1C81-4600-9411-54D23B24B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5957" y="1941704"/>
            <a:ext cx="14420645" cy="706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09146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019" y="176981"/>
            <a:ext cx="9395593" cy="2079522"/>
          </a:xfrm>
        </p:spPr>
        <p:txBody>
          <a:bodyPr>
            <a:noAutofit/>
          </a:bodyPr>
          <a:lstStyle/>
          <a:p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Christen Christensen </a:t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	f. 26. april 1751, Agerskov, Finderup</a:t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Hovedrulle</a:t>
            </a: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 1789, Hald amt, </a:t>
            </a:r>
            <a:r>
              <a:rPr lang="da-DK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lægdsnr</a:t>
            </a: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. 21</a:t>
            </a: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																						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812" y="3052916"/>
            <a:ext cx="8915400" cy="33696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da-D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a-DK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EBA77D86-F27B-47A6-846A-6E21A42B1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8" y="3052916"/>
            <a:ext cx="14541652" cy="1061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xmlns="" id="{8F733161-0398-4919-B61E-E8AD3AB6A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60" y="2697480"/>
            <a:ext cx="11016871" cy="23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30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35424"/>
            <a:ext cx="8915400" cy="1684321"/>
          </a:xfrm>
        </p:spPr>
        <p:txBody>
          <a:bodyPr>
            <a:normAutofit/>
          </a:bodyPr>
          <a:lstStyle/>
          <a:p>
            <a:pPr defTabSz="477838"/>
            <a:r>
              <a:rPr lang="da-DK" sz="6000" b="1" dirty="0">
                <a:latin typeface="Cambria" panose="02040503050406030204" pitchFamily="18" charset="0"/>
                <a:ea typeface="Cambria" panose="02040503050406030204" pitchFamily="18" charset="0"/>
              </a:rPr>
              <a:t>Lægdsrullen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812" y="1919848"/>
            <a:ext cx="8915400" cy="4502728"/>
          </a:xfrm>
        </p:spPr>
        <p:txBody>
          <a:bodyPr>
            <a:normAutofit/>
          </a:bodyPr>
          <a:lstStyle/>
          <a:p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	Forskellige ruller</a:t>
            </a:r>
          </a:p>
          <a:p>
            <a:pPr lvl="1"/>
            <a:r>
              <a:rPr lang="da-DK" sz="3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Hovedruller</a:t>
            </a:r>
            <a:endParaRPr lang="da-DK" sz="3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da-DK" sz="3800" b="1" dirty="0">
                <a:latin typeface="Cambria" panose="02040503050406030204" pitchFamily="18" charset="0"/>
                <a:ea typeface="Cambria" panose="02040503050406030204" pitchFamily="18" charset="0"/>
              </a:rPr>
              <a:t>Tilgangsruller</a:t>
            </a:r>
          </a:p>
          <a:p>
            <a:pPr lvl="1"/>
            <a:r>
              <a:rPr lang="da-DK" sz="3800" b="1" dirty="0">
                <a:latin typeface="Cambria" panose="02040503050406030204" pitchFamily="18" charset="0"/>
                <a:ea typeface="Cambria" panose="02040503050406030204" pitchFamily="18" charset="0"/>
              </a:rPr>
              <a:t>Omskrevne ruller</a:t>
            </a:r>
          </a:p>
          <a:p>
            <a:pPr marL="457200" lvl="1" indent="0">
              <a:buNone/>
            </a:pPr>
            <a:endParaRPr lang="da-DK" sz="3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da-DK" sz="3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a-DK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000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019" y="176981"/>
            <a:ext cx="9395593" cy="1061574"/>
          </a:xfrm>
        </p:spPr>
        <p:txBody>
          <a:bodyPr>
            <a:noAutofit/>
          </a:bodyPr>
          <a:lstStyle/>
          <a:p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4800" b="1" dirty="0">
                <a:latin typeface="Cambria" panose="02040503050406030204" pitchFamily="18" charset="0"/>
                <a:ea typeface="Cambria" panose="02040503050406030204" pitchFamily="18" charset="0"/>
              </a:rPr>
              <a:t>Litteratur m. m.</a:t>
            </a:r>
            <a:br>
              <a:rPr lang="da-DK" sz="4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800" b="1" dirty="0">
                <a:latin typeface="Cambria" panose="02040503050406030204" pitchFamily="18" charset="0"/>
                <a:ea typeface="Cambria" panose="02040503050406030204" pitchFamily="18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</a:t>
            </a: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>																						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5058" y="1430594"/>
            <a:ext cx="10294374" cy="49919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Lad os stå vagt og værne. Udg. Af SLÆGTEN</a:t>
            </a:r>
          </a:p>
          <a:p>
            <a:pPr marL="0" indent="0">
              <a:buNone/>
            </a:pPr>
            <a:r>
              <a:rPr lang="da-DK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Find din slægt - og gør den levende.</a:t>
            </a:r>
          </a:p>
          <a:p>
            <a:pPr marL="0" indent="0">
              <a:buNone/>
            </a:pPr>
            <a:r>
              <a:rPr lang="da-DK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	Jytte Skaaning og Bente </a:t>
            </a:r>
            <a:r>
              <a:rPr lang="da-DK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Klercke</a:t>
            </a:r>
            <a:r>
              <a:rPr lang="da-DK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Rasmussen</a:t>
            </a:r>
          </a:p>
          <a:p>
            <a:pPr marL="0" indent="0">
              <a:buNone/>
            </a:pPr>
            <a:r>
              <a:rPr lang="da-DK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Slægtsforskning i lægdsruller, ……..</a:t>
            </a:r>
          </a:p>
          <a:p>
            <a:pPr marL="0" indent="0">
              <a:buNone/>
            </a:pPr>
            <a:r>
              <a:rPr lang="da-DK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	Jørgen Green</a:t>
            </a:r>
          </a:p>
          <a:p>
            <a:pPr marL="0" indent="0">
              <a:buNone/>
            </a:pPr>
            <a:r>
              <a:rPr lang="da-DK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Vejledninger på </a:t>
            </a:r>
            <a:r>
              <a:rPr lang="da-DK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Arkivalieronline</a:t>
            </a:r>
            <a:endParaRPr lang="da-DK" sz="36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EBA77D86-F27B-47A6-846A-6E21A42B1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5058" y="3052916"/>
            <a:ext cx="9749554" cy="116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155310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812" y="2109019"/>
            <a:ext cx="8915400" cy="431355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da-DK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Hovedrulle</a:t>
            </a: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 1810: Randers amt, </a:t>
            </a:r>
          </a:p>
          <a:p>
            <a:pPr marL="0" indent="0">
              <a:buNone/>
            </a:pP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da-DK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lægdsnr</a:t>
            </a: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. 39, </a:t>
            </a:r>
            <a:r>
              <a:rPr lang="da-DK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lb</a:t>
            </a: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. nr. 23 (</a:t>
            </a:r>
            <a:r>
              <a:rPr lang="da-DK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opsl</a:t>
            </a: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. 214) </a:t>
            </a:r>
          </a:p>
          <a:p>
            <a:pPr marL="0" indent="0">
              <a:buNone/>
            </a:pPr>
            <a:endParaRPr lang="da-D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da-DK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Find hvornår han bliver udskrevet</a:t>
            </a:r>
          </a:p>
          <a:p>
            <a:pPr marL="0" indent="0">
              <a:buNone/>
            </a:pPr>
            <a:r>
              <a:rPr lang="da-DK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som soldat og til hvilken enhed ?</a:t>
            </a:r>
          </a:p>
          <a:p>
            <a:pPr marL="0" indent="0">
              <a:buNone/>
            </a:pPr>
            <a:endParaRPr lang="da-D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EBA77D86-F27B-47A6-846A-6E21A42B1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8" y="3008671"/>
            <a:ext cx="14541652" cy="1061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52AB8D7B-0882-49A9-84EF-C7DB6EB7D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1755" y="191729"/>
            <a:ext cx="9262858" cy="2050026"/>
          </a:xfrm>
        </p:spPr>
        <p:txBody>
          <a:bodyPr>
            <a:normAutofit fontScale="90000"/>
          </a:bodyPr>
          <a:lstStyle/>
          <a:p>
            <a:pPr marL="0" indent="0"/>
            <a:r>
              <a:rPr lang="da-DK" sz="4400" b="1" dirty="0">
                <a:latin typeface="Cambria" panose="02040503050406030204" pitchFamily="18" charset="0"/>
                <a:ea typeface="Cambria" panose="02040503050406030204" pitchFamily="18" charset="0"/>
              </a:rPr>
              <a:t>						ØVELSE</a:t>
            </a:r>
            <a:br>
              <a:rPr lang="da-DK" sz="4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Jens Udsen, </a:t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	født 1795, Voldby sogn, Randers amt</a:t>
            </a:r>
            <a: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da-DK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7718658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812" y="2477728"/>
            <a:ext cx="8915400" cy="394484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da-DK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Hovedrulle</a:t>
            </a: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 1798, Århus amt</a:t>
            </a:r>
          </a:p>
          <a:p>
            <a:pPr marL="0" indent="0">
              <a:buNone/>
            </a:pPr>
            <a:r>
              <a:rPr lang="da-DK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Lægdsnr</a:t>
            </a: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. 40, lb.nr. 96 (</a:t>
            </a:r>
            <a:r>
              <a:rPr lang="da-DK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opsl</a:t>
            </a: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. 175)</a:t>
            </a:r>
          </a:p>
          <a:p>
            <a:pPr marL="0" indent="0">
              <a:buNone/>
            </a:pPr>
            <a:endParaRPr lang="da-D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da-DK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Find indførslen i næste </a:t>
            </a:r>
            <a:r>
              <a:rPr lang="da-DK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hovedrulle</a:t>
            </a:r>
            <a:r>
              <a:rPr lang="da-DK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EBA77D86-F27B-47A6-846A-6E21A42B1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8" y="3008671"/>
            <a:ext cx="14541652" cy="1061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52AB8D7B-0882-49A9-84EF-C7DB6EB7D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1755" y="125398"/>
            <a:ext cx="9262858" cy="2352330"/>
          </a:xfrm>
        </p:spPr>
        <p:txBody>
          <a:bodyPr>
            <a:normAutofit fontScale="90000"/>
          </a:bodyPr>
          <a:lstStyle/>
          <a:p>
            <a:pPr marL="0" indent="0"/>
            <a:r>
              <a:rPr lang="da-DK" sz="4400" b="1" dirty="0">
                <a:latin typeface="Cambria" panose="02040503050406030204" pitchFamily="18" charset="0"/>
                <a:ea typeface="Cambria" panose="02040503050406030204" pitchFamily="18" charset="0"/>
              </a:rPr>
              <a:t>							ØVELSE </a:t>
            </a:r>
            <a:br>
              <a:rPr lang="da-DK" sz="4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Søren Laursen,</a:t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født 1793, Galten sogn, Galten herred</a:t>
            </a:r>
            <a:r>
              <a:rPr lang="da-DK" sz="4400" b="1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da-DK" sz="4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400" b="1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da-DK" sz="4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400" b="1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da-DK" sz="4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da-DK" sz="4400" dirty="0"/>
          </a:p>
        </p:txBody>
      </p:sp>
    </p:spTree>
    <p:extLst>
      <p:ext uri="{BB962C8B-B14F-4D97-AF65-F5344CB8AC3E}">
        <p14:creationId xmlns:p14="http://schemas.microsoft.com/office/powerpoint/2010/main" val="18500675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812" y="2875934"/>
            <a:ext cx="8915400" cy="354664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36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da-DK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Find den første indførsel i lægdsrullen og følg ham til han slettes af rullen. </a:t>
            </a:r>
            <a:endParaRPr lang="da-DK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EBA77D86-F27B-47A6-846A-6E21A42B1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8" y="3008671"/>
            <a:ext cx="14541652" cy="1061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52AB8D7B-0882-49A9-84EF-C7DB6EB7D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0026" y="191728"/>
            <a:ext cx="9837173" cy="2462981"/>
          </a:xfrm>
        </p:spPr>
        <p:txBody>
          <a:bodyPr>
            <a:normAutofit fontScale="90000"/>
          </a:bodyPr>
          <a:lstStyle/>
          <a:p>
            <a:pPr marL="0" indent="0"/>
            <a:r>
              <a:rPr lang="da-DK" sz="4400" b="1" dirty="0">
                <a:latin typeface="Cambria" panose="02040503050406030204" pitchFamily="18" charset="0"/>
                <a:ea typeface="Cambria" panose="02040503050406030204" pitchFamily="18" charset="0"/>
              </a:rPr>
              <a:t>							ØVELSE</a:t>
            </a:r>
            <a:br>
              <a:rPr lang="da-DK" sz="4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Christian Jacobsen (Agerskov)</a:t>
            </a:r>
            <a:b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	f. 1766, Finderup sogn, Nørlyng herred  </a:t>
            </a:r>
            <a:r>
              <a:rPr lang="da-DK" sz="4400" b="1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da-DK" sz="4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400" b="1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da-DK" sz="4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a-DK" sz="4400" b="1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da-DK" sz="4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da-DK" sz="4400" dirty="0"/>
          </a:p>
        </p:txBody>
      </p:sp>
    </p:spTree>
    <p:extLst>
      <p:ext uri="{BB962C8B-B14F-4D97-AF65-F5344CB8AC3E}">
        <p14:creationId xmlns:p14="http://schemas.microsoft.com/office/powerpoint/2010/main" val="184830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35424"/>
            <a:ext cx="8915400" cy="1684321"/>
          </a:xfrm>
        </p:spPr>
        <p:txBody>
          <a:bodyPr>
            <a:normAutofit/>
          </a:bodyPr>
          <a:lstStyle/>
          <a:p>
            <a:pPr defTabSz="477838"/>
            <a:r>
              <a:rPr lang="da-DK" sz="6000" b="1" dirty="0">
                <a:latin typeface="Cambria" panose="02040503050406030204" pitchFamily="18" charset="0"/>
                <a:ea typeface="Cambria" panose="02040503050406030204" pitchFamily="18" charset="0"/>
              </a:rPr>
              <a:t>Lægdsrullen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812" y="1496291"/>
            <a:ext cx="8915400" cy="4926285"/>
          </a:xfrm>
        </p:spPr>
        <p:txBody>
          <a:bodyPr>
            <a:normAutofit fontScale="92500" lnSpcReduction="10000"/>
          </a:bodyPr>
          <a:lstStyle/>
          <a:p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	 1789 – 1795</a:t>
            </a:r>
          </a:p>
          <a:p>
            <a:pPr lvl="1"/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Hovedruller</a:t>
            </a: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 hvert år</a:t>
            </a:r>
          </a:p>
          <a:p>
            <a:pPr marL="571500" lvl="1" indent="-571500"/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1795 – 1849</a:t>
            </a:r>
          </a:p>
          <a:p>
            <a:pPr marL="971550" lvl="2" indent="-571500"/>
            <a:r>
              <a:rPr lang="da-DK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Hovedruller</a:t>
            </a: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 hvert 3. år</a:t>
            </a:r>
          </a:p>
          <a:p>
            <a:pPr marL="971550" lvl="2" indent="-571500"/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Tilgangsruller i mellemliggende år</a:t>
            </a:r>
          </a:p>
          <a:p>
            <a:pPr marL="571500" lvl="1" indent="-571500"/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1849 – 1861</a:t>
            </a:r>
          </a:p>
          <a:p>
            <a:pPr marL="971550" lvl="2" indent="-571500"/>
            <a:r>
              <a:rPr lang="da-DK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Hovedruller</a:t>
            </a:r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 hvert 6. år</a:t>
            </a:r>
          </a:p>
          <a:p>
            <a:pPr marL="971550" lvl="2" indent="-571500"/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Tilgangsruller i mellemliggende år</a:t>
            </a:r>
          </a:p>
          <a:p>
            <a:pPr marL="0" indent="0">
              <a:buNone/>
            </a:pPr>
            <a:endParaRPr lang="da-DK" sz="3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a-DK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829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FA74081F-872D-4397-A902-14AFCCA6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35424"/>
            <a:ext cx="8915400" cy="1684321"/>
          </a:xfrm>
        </p:spPr>
        <p:txBody>
          <a:bodyPr>
            <a:normAutofit/>
          </a:bodyPr>
          <a:lstStyle/>
          <a:p>
            <a:pPr defTabSz="477838"/>
            <a:r>
              <a:rPr lang="da-DK" sz="6000" b="1" dirty="0">
                <a:latin typeface="Cambria" panose="02040503050406030204" pitchFamily="18" charset="0"/>
                <a:ea typeface="Cambria" panose="02040503050406030204" pitchFamily="18" charset="0"/>
              </a:rPr>
              <a:t>Lægdsrullen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xmlns="" id="{9C729E0F-24F5-4505-B6B2-F3ED97CDF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812" y="1399309"/>
            <a:ext cx="8915400" cy="5023267"/>
          </a:xfrm>
        </p:spPr>
        <p:txBody>
          <a:bodyPr>
            <a:normAutofit/>
          </a:bodyPr>
          <a:lstStyle/>
          <a:p>
            <a:r>
              <a:rPr lang="da-DK" sz="4000" b="1" dirty="0">
                <a:latin typeface="Cambria" panose="02040503050406030204" pitchFamily="18" charset="0"/>
                <a:ea typeface="Cambria" panose="02040503050406030204" pitchFamily="18" charset="0"/>
              </a:rPr>
              <a:t>	Ind- og udskrivningsalder</a:t>
            </a:r>
          </a:p>
          <a:p>
            <a:pPr lvl="1">
              <a:tabLst>
                <a:tab pos="4572000" algn="l"/>
                <a:tab pos="6899275" algn="l"/>
              </a:tabLst>
            </a:pPr>
            <a:r>
              <a:rPr lang="da-DK" sz="3800" b="1" dirty="0">
                <a:latin typeface="Cambria" panose="02040503050406030204" pitchFamily="18" charset="0"/>
                <a:ea typeface="Cambria" panose="02040503050406030204" pitchFamily="18" charset="0"/>
              </a:rPr>
              <a:t>1788 – 1802 :	0 år	36 år</a:t>
            </a:r>
          </a:p>
          <a:p>
            <a:pPr lvl="1">
              <a:tabLst>
                <a:tab pos="4572000" algn="l"/>
                <a:tab pos="6899275" algn="l"/>
              </a:tabLst>
            </a:pPr>
            <a:r>
              <a:rPr lang="da-DK" sz="3800" b="1" dirty="0">
                <a:latin typeface="Cambria" panose="02040503050406030204" pitchFamily="18" charset="0"/>
                <a:ea typeface="Cambria" panose="02040503050406030204" pitchFamily="18" charset="0"/>
              </a:rPr>
              <a:t>1802 – 1808 :	0 år	50 år</a:t>
            </a:r>
          </a:p>
          <a:p>
            <a:pPr lvl="1">
              <a:tabLst>
                <a:tab pos="4572000" algn="l"/>
                <a:tab pos="6899275" algn="l"/>
              </a:tabLst>
            </a:pPr>
            <a:r>
              <a:rPr lang="da-DK" sz="3800" b="1" dirty="0">
                <a:latin typeface="Cambria" panose="02040503050406030204" pitchFamily="18" charset="0"/>
                <a:ea typeface="Cambria" panose="02040503050406030204" pitchFamily="18" charset="0"/>
              </a:rPr>
              <a:t>1808 – 1849 :	0 år	45 år</a:t>
            </a:r>
          </a:p>
          <a:p>
            <a:pPr lvl="1">
              <a:tabLst>
                <a:tab pos="4572000" algn="l"/>
                <a:tab pos="6899275" algn="l"/>
              </a:tabLst>
            </a:pPr>
            <a:r>
              <a:rPr lang="da-DK" sz="3800" b="1" dirty="0">
                <a:latin typeface="Cambria" panose="02040503050406030204" pitchFamily="18" charset="0"/>
                <a:ea typeface="Cambria" panose="02040503050406030204" pitchFamily="18" charset="0"/>
              </a:rPr>
              <a:t>1849 – 1868 :	15 år	38 år</a:t>
            </a:r>
          </a:p>
          <a:p>
            <a:pPr marL="457200" lvl="1" indent="0">
              <a:buNone/>
              <a:tabLst>
                <a:tab pos="4572000" algn="l"/>
                <a:tab pos="6899275" algn="l"/>
              </a:tabLst>
            </a:pPr>
            <a:endParaRPr lang="da-DK" sz="3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da-DK" sz="3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da-DK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913983"/>
      </p:ext>
    </p:extLst>
  </p:cSld>
  <p:clrMapOvr>
    <a:masterClrMapping/>
  </p:clrMapOvr>
</p:sld>
</file>

<file path=ppt/theme/theme1.xml><?xml version="1.0" encoding="utf-8"?>
<a:theme xmlns:a="http://schemas.openxmlformats.org/drawingml/2006/main" name="Visk">
  <a:themeElements>
    <a:clrScheme name="Vis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Vis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is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1863</TotalTime>
  <Words>586</Words>
  <Application>Microsoft Office PowerPoint</Application>
  <PresentationFormat>Brugerdefineret</PresentationFormat>
  <Paragraphs>288</Paragraphs>
  <Slides>73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73</vt:i4>
      </vt:variant>
    </vt:vector>
  </HeadingPairs>
  <TitlesOfParts>
    <vt:vector size="74" baseType="lpstr">
      <vt:lpstr>Visk</vt:lpstr>
      <vt:lpstr>Lægdsruller</vt:lpstr>
      <vt:lpstr>Lægdsruller </vt:lpstr>
      <vt:lpstr>Lægdsruller</vt:lpstr>
      <vt:lpstr>Hvad finder man i                           lægdsrullerne ?</vt:lpstr>
      <vt:lpstr>Lægdsrulle eksempel </vt:lpstr>
      <vt:lpstr>Lægdsrullen</vt:lpstr>
      <vt:lpstr>Lægdsrullen</vt:lpstr>
      <vt:lpstr>Lægdsrullen</vt:lpstr>
      <vt:lpstr>Lægdsrullen</vt:lpstr>
      <vt:lpstr>Lægdsrullen</vt:lpstr>
      <vt:lpstr>Lægdsrulleår</vt:lpstr>
      <vt:lpstr>Finde og følge en person lægdsrullen</vt:lpstr>
      <vt:lpstr>Finde og følge en person lægdsrullen</vt:lpstr>
      <vt:lpstr>Lægdsrullen</vt:lpstr>
      <vt:lpstr>Nøgle til lægds nr.</vt:lpstr>
      <vt:lpstr>Finde og følge en person i lægdsrullen</vt:lpstr>
      <vt:lpstr>Finde og følge en person lægdsrullen</vt:lpstr>
      <vt:lpstr> </vt:lpstr>
      <vt:lpstr>Niels Madsen  Født 1796, Feldballe sogn, Randers  Randers amt og lægds nr. 31  Hovedrulle, 1798 - ; lb. nr. 151 </vt:lpstr>
      <vt:lpstr>Niels Madsen  Født 1796, Feldballe sogn, Randers  Randers amt og lægds nr. 31  Hovedrulle, 1800 - ; lb. nr. 117 </vt:lpstr>
      <vt:lpstr>Niels Madsen  Født 1796, Feldballe sogn, Randers  Randers amt og lægds nr. 31  Hovedrulle, 1804 - ; lb. nr. 99 </vt:lpstr>
      <vt:lpstr> </vt:lpstr>
      <vt:lpstr>Niels Madsen  Født 1796, Feldballe sogn, Randers  Randers amt og lægds nr. 31  Hovedrulle, 1819, lb. nr. 35 </vt:lpstr>
      <vt:lpstr>Niels Madsen  Født 1796, Feldballe sogn, Randers  Randers amt og lægds nr. 31  Hovedrulle, 1828, lb. nr. 19 </vt:lpstr>
      <vt:lpstr>Niels Madsen  Født 1796, Feldballe sogn, Randers  Randers amt og lægds nr. 25 (Albøge sogn)  Tilgangsrulle 1830, lb. nr.  153 </vt:lpstr>
      <vt:lpstr>Niels Madsen  Født 1796, Feldballe sogn, Randers  Randers amt og lægds nr. 25 (Albøge sogn)  Hovedrulle 1831, lb. nr. 153  </vt:lpstr>
      <vt:lpstr>Niels Madsen  Født 1796, Feldballe sogn, Randers  Randers amt og lægds nr. 25 (Albøge sogn)  Hovedrulle 1840, lb. nr. 78  </vt:lpstr>
      <vt:lpstr>Christen Pedersen Præst  født 16. juni 1841, Albøge sogn </vt:lpstr>
      <vt:lpstr>Lægdsrullen</vt:lpstr>
      <vt:lpstr>PowerPoint-præsentation</vt:lpstr>
      <vt:lpstr>Christen Pedersen Præst  født 16. juni 1841, Albøge sogn  Randers amt, lægdsnr. 25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Christen Pedersen Præst  født 16. juni 1841, Albøge sogn Hovedrulle 1842,  Randers amt, lægdsnr. 25, lb. nr. 115 </vt:lpstr>
      <vt:lpstr>Christen Pedersen Præst  født 16. juni 1841, Albøge sogn Hovedrulle 1845,  Randers amt, lægdsnr. 25, lb. nr. 115 </vt:lpstr>
      <vt:lpstr>Christen Pedersen Præst  født 16. juni 1841, Albøge sogn Hovedrulle 1848,  Randers amt, lægdsnr. 25, lb. nr. 101 </vt:lpstr>
      <vt:lpstr>Christen Pedersen Præst  født 16. juni 1841, Albøge sogn Hovedrulle 1856,  Randers amt, lægdsnr. 25, lb. nr. 90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Christen Pedersen Præst  født 16. juni 1841, Albøge sogn Hovedrulle 1864, 4. udskrivningskreds,  lægdsnr. 370, lb. nr. 67 </vt:lpstr>
      <vt:lpstr>Christen Pedersen Præst  født 16. juni 1841, Albøge sogn                      </vt:lpstr>
      <vt:lpstr> Laurs Christensen Grud  f. 27. maj 1822, Lee sogn, Viborg</vt:lpstr>
      <vt:lpstr>Laurs Christensen Grud  f. 27. maj 1822, Lee sogn, Viborg Tilgangsrulle 1823; lægdsnr. 85, opsl. 63</vt:lpstr>
      <vt:lpstr>Laurs Christensen Grud  f. 27. maj 1822, Lee sogn, Viborg Hovedrulle  ? ; lægdsnr. 85</vt:lpstr>
      <vt:lpstr>Laurs Christensen Grud  f. 27. maj 1822, Lee sogn, Viborg Hovedrulle 1825; lægdsnr. 85, opsl. 66</vt:lpstr>
      <vt:lpstr>Laurs Christensen Grud  f. 27. maj 1822, Lee sogn, Viborg Hovedrulle 1840, lægdsnr. 85, opsl. 58</vt:lpstr>
      <vt:lpstr>Laurs Christensen Grud  f. 27. maj 1822, Lee sogn, Viborg  </vt:lpstr>
      <vt:lpstr>Lægdsrullenøglen 1870</vt:lpstr>
      <vt:lpstr>PowerPoint-præsentation</vt:lpstr>
      <vt:lpstr>PowerPoint-præsentation</vt:lpstr>
      <vt:lpstr>Laurs Christensen Grud  f. 27. maj 1822, Lee sogn, Viborg  </vt:lpstr>
      <vt:lpstr>PowerPoint-præsentation</vt:lpstr>
      <vt:lpstr>Laurs Christensen Grud  f. 27. maj 1822, Lee sogn, Viborg  </vt:lpstr>
      <vt:lpstr>Laurs Christensen Grud  f. 27. maj 1822, Lee sogn, Viborg Hovedrulle 1842, Mammen sogn   </vt:lpstr>
      <vt:lpstr>Laurs Christensen Grud  f. 27. maj 1822, Lee sogn, Viborg Hovedrulle 1845, Mammen sogn   </vt:lpstr>
      <vt:lpstr>Laurs Christensen Grud  f. 27. maj 1822, Lee sogn, Viborg Hovedrulle 1848, Mammen sogn   </vt:lpstr>
      <vt:lpstr>   </vt:lpstr>
      <vt:lpstr>Christen Christensen   f. 26. april 1751, Agerskov, Finderup Hovedrulle 1789, Hald amt, lægdsnr. 21                       </vt:lpstr>
      <vt:lpstr> Litteratur m. m. ____________________________________________________________________________________________________________________________________________________________________________________________________________________________________________                       </vt:lpstr>
      <vt:lpstr>      ØVELSE Jens Udsen,   født 1795, Voldby sogn, Randers amt </vt:lpstr>
      <vt:lpstr>       ØVELSE  Søren Laursen, født 1793, Galten sogn, Galten herred   </vt:lpstr>
      <vt:lpstr>       ØVELSE Christian Jacobsen (Agerskov)  f. 1766, Finderup sogn, Nørlyng herred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Bruger</dc:creator>
  <cp:lastModifiedBy>Windows-bruger</cp:lastModifiedBy>
  <cp:revision>100</cp:revision>
  <dcterms:created xsi:type="dcterms:W3CDTF">2020-02-29T13:46:35Z</dcterms:created>
  <dcterms:modified xsi:type="dcterms:W3CDTF">2020-03-12T10:22:30Z</dcterms:modified>
</cp:coreProperties>
</file>